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0"/>
  </p:notesMasterIdLst>
  <p:handoutMasterIdLst>
    <p:handoutMasterId r:id="rId21"/>
  </p:handoutMasterIdLst>
  <p:sldIdLst>
    <p:sldId id="563" r:id="rId2"/>
    <p:sldId id="607" r:id="rId3"/>
    <p:sldId id="608" r:id="rId4"/>
    <p:sldId id="623" r:id="rId5"/>
    <p:sldId id="596" r:id="rId6"/>
    <p:sldId id="615" r:id="rId7"/>
    <p:sldId id="620" r:id="rId8"/>
    <p:sldId id="609" r:id="rId9"/>
    <p:sldId id="622" r:id="rId10"/>
    <p:sldId id="270" r:id="rId11"/>
    <p:sldId id="613" r:id="rId12"/>
    <p:sldId id="619" r:id="rId13"/>
    <p:sldId id="618" r:id="rId14"/>
    <p:sldId id="612" r:id="rId15"/>
    <p:sldId id="621" r:id="rId16"/>
    <p:sldId id="257" r:id="rId17"/>
    <p:sldId id="624" r:id="rId18"/>
    <p:sldId id="561" r:id="rId19"/>
  </p:sldIdLst>
  <p:sldSz cx="9144000" cy="6858000" type="screen4x3"/>
  <p:notesSz cx="6918325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00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233D25"/>
    <a:srgbClr val="000099"/>
    <a:srgbClr val="0000FF"/>
    <a:srgbClr val="24246E"/>
    <a:srgbClr val="FFE38B"/>
    <a:srgbClr val="000066"/>
    <a:srgbClr val="DDDDDD"/>
    <a:srgbClr val="0068D0"/>
    <a:srgbClr val="B79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0689" autoAdjust="0"/>
  </p:normalViewPr>
  <p:slideViewPr>
    <p:cSldViewPr>
      <p:cViewPr>
        <p:scale>
          <a:sx n="79" d="100"/>
          <a:sy n="79" d="100"/>
        </p:scale>
        <p:origin x="2006" y="19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94" y="-84"/>
      </p:cViewPr>
      <p:guideLst>
        <p:guide orient="horz" pos="2905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-5400000" spcFirstLastPara="1" vertOverflow="ellipsis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Millions of Dollars</a:t>
            </a:r>
          </a:p>
        </c:rich>
      </c:tx>
      <c:layout>
        <c:manualLayout>
          <c:xMode val="edge"/>
          <c:yMode val="edge"/>
          <c:x val="0.11852704490441997"/>
          <c:y val="0.30835109699685331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72859251968505"/>
          <c:y val="0.13804985897129604"/>
          <c:w val="0.76639815880322204"/>
          <c:h val="0.642398286937901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DDC!$B$72</c:f>
              <c:strCache>
                <c:ptCount val="1"/>
                <c:pt idx="0">
                  <c:v>Planning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DDC!$C$71:$E$71</c:f>
              <c:strCache>
                <c:ptCount val="3"/>
                <c:pt idx="0">
                  <c:v> FY2016</c:v>
                </c:pt>
                <c:pt idx="1">
                  <c:v>FY2017</c:v>
                </c:pt>
                <c:pt idx="2">
                  <c:v>FY2018</c:v>
                </c:pt>
              </c:strCache>
            </c:strRef>
          </c:cat>
          <c:val>
            <c:numRef>
              <c:f>DDC!$C$72:$E$72</c:f>
              <c:numCache>
                <c:formatCode>General</c:formatCode>
                <c:ptCount val="3"/>
                <c:pt idx="0">
                  <c:v>13.6</c:v>
                </c:pt>
                <c:pt idx="1">
                  <c:v>22.2</c:v>
                </c:pt>
                <c:pt idx="2">
                  <c:v>13.2</c:v>
                </c:pt>
              </c:numCache>
            </c:numRef>
          </c:val>
        </c:ser>
        <c:ser>
          <c:idx val="1"/>
          <c:order val="1"/>
          <c:tx>
            <c:strRef>
              <c:f>DDC!$B$73</c:f>
              <c:strCache>
                <c:ptCount val="1"/>
                <c:pt idx="0">
                  <c:v>Design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DDC!$C$71:$E$71</c:f>
              <c:strCache>
                <c:ptCount val="3"/>
                <c:pt idx="0">
                  <c:v> FY2016</c:v>
                </c:pt>
                <c:pt idx="1">
                  <c:v>FY2017</c:v>
                </c:pt>
                <c:pt idx="2">
                  <c:v>FY2018</c:v>
                </c:pt>
              </c:strCache>
            </c:strRef>
          </c:cat>
          <c:val>
            <c:numRef>
              <c:f>DDC!$C$73:$E$73</c:f>
              <c:numCache>
                <c:formatCode>General</c:formatCode>
                <c:ptCount val="3"/>
                <c:pt idx="0">
                  <c:v>43.3</c:v>
                </c:pt>
                <c:pt idx="1">
                  <c:v>50.6</c:v>
                </c:pt>
                <c:pt idx="2">
                  <c:v>95.2</c:v>
                </c:pt>
              </c:numCache>
            </c:numRef>
          </c:val>
        </c:ser>
        <c:ser>
          <c:idx val="2"/>
          <c:order val="2"/>
          <c:tx>
            <c:strRef>
              <c:f>DDC!$B$74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rgbClr val="FFE38B"/>
            </a:solidFill>
            <a:ln>
              <a:noFill/>
            </a:ln>
            <a:effectLst/>
            <a:sp3d/>
          </c:spPr>
          <c:invertIfNegative val="0"/>
          <c:cat>
            <c:strRef>
              <c:f>DDC!$C$71:$E$71</c:f>
              <c:strCache>
                <c:ptCount val="3"/>
                <c:pt idx="0">
                  <c:v> FY2016</c:v>
                </c:pt>
                <c:pt idx="1">
                  <c:v>FY2017</c:v>
                </c:pt>
                <c:pt idx="2">
                  <c:v>FY2018</c:v>
                </c:pt>
              </c:strCache>
            </c:strRef>
          </c:cat>
          <c:val>
            <c:numRef>
              <c:f>DDC!$C$74:$E$74</c:f>
              <c:numCache>
                <c:formatCode>General</c:formatCode>
                <c:ptCount val="3"/>
                <c:pt idx="0">
                  <c:v>298.7</c:v>
                </c:pt>
                <c:pt idx="1">
                  <c:v>610.1</c:v>
                </c:pt>
                <c:pt idx="2">
                  <c:v>651.79999999999995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1712896"/>
        <c:axId val="291717208"/>
        <c:axId val="0"/>
      </c:bar3DChart>
      <c:catAx>
        <c:axId val="29171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17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171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12896"/>
        <c:crosses val="autoZero"/>
        <c:crossBetween val="between"/>
      </c:valAx>
      <c:dTable>
        <c:showHorzBorder val="0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4081838776268"/>
          <c:y val="2.8244959070913019E-2"/>
          <c:w val="0.84054461942257219"/>
          <c:h val="0.4548334342822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Lane Miles Paved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398</c:v>
                </c:pt>
                <c:pt idx="1">
                  <c:v>305</c:v>
                </c:pt>
                <c:pt idx="2">
                  <c:v>256</c:v>
                </c:pt>
                <c:pt idx="3">
                  <c:v>332</c:v>
                </c:pt>
                <c:pt idx="4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716816"/>
        <c:axId val="291709760"/>
      </c:barChart>
      <c:catAx>
        <c:axId val="29171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09760"/>
        <c:crosses val="autoZero"/>
        <c:auto val="1"/>
        <c:lblAlgn val="ctr"/>
        <c:lblOffset val="100"/>
        <c:noMultiLvlLbl val="0"/>
      </c:catAx>
      <c:valAx>
        <c:axId val="29170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1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0.50641</cdr:x>
      <cdr:y>0.41189</cdr:y>
    </cdr:from>
    <cdr:to>
      <cdr:x>0.73718</cdr:x>
      <cdr:y>0.62278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6600" y="17859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97837" cy="4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3" tIns="46133" rIns="92263" bIns="46133" numCol="1" anchor="t" anchorCtr="0" compatLnSpc="1">
            <a:prstTxWarp prst="textNoShape">
              <a:avLst/>
            </a:prstTxWarp>
          </a:bodyPr>
          <a:lstStyle>
            <a:lvl1pPr algn="l" defTabSz="923849" eaLnBrk="1" hangingPunct="1">
              <a:defRPr sz="12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0495" y="0"/>
            <a:ext cx="2997836" cy="4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3" tIns="46133" rIns="92263" bIns="46133" numCol="1" anchor="t" anchorCtr="0" compatLnSpc="1">
            <a:prstTxWarp prst="textNoShape">
              <a:avLst/>
            </a:prstTxWarp>
          </a:bodyPr>
          <a:lstStyle>
            <a:lvl1pPr algn="r" defTabSz="923849" eaLnBrk="1" hangingPunct="1">
              <a:defRPr sz="12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760948"/>
            <a:ext cx="2997837" cy="4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3" tIns="46133" rIns="92263" bIns="46133" numCol="1" anchor="b" anchorCtr="0" compatLnSpc="1">
            <a:prstTxWarp prst="textNoShape">
              <a:avLst/>
            </a:prstTxWarp>
          </a:bodyPr>
          <a:lstStyle>
            <a:lvl1pPr algn="l" defTabSz="923849" eaLnBrk="1" hangingPunct="1">
              <a:defRPr sz="12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0495" y="8760948"/>
            <a:ext cx="2997836" cy="4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3" tIns="46133" rIns="92263" bIns="46133" numCol="1" anchor="b" anchorCtr="0" compatLnSpc="1">
            <a:prstTxWarp prst="textNoShape">
              <a:avLst/>
            </a:prstTxWarp>
          </a:bodyPr>
          <a:lstStyle>
            <a:lvl1pPr algn="r" defTabSz="923849" eaLnBrk="1" hangingPunct="1">
              <a:defRPr sz="12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804B5D-DF4B-4656-94AF-00BB10605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4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97837" cy="4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45" tIns="45271" rIns="90545" bIns="45271" numCol="1" anchor="t" anchorCtr="0" compatLnSpc="1">
            <a:prstTxWarp prst="textNoShape">
              <a:avLst/>
            </a:prstTxWarp>
          </a:bodyPr>
          <a:lstStyle>
            <a:lvl1pPr algn="l" defTabSz="908111" eaLnBrk="1" hangingPunct="1">
              <a:defRPr sz="12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8924" y="0"/>
            <a:ext cx="2997837" cy="4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45" tIns="45271" rIns="90545" bIns="45271" numCol="1" anchor="t" anchorCtr="0" compatLnSpc="1">
            <a:prstTxWarp prst="textNoShape">
              <a:avLst/>
            </a:prstTxWarp>
          </a:bodyPr>
          <a:lstStyle>
            <a:lvl1pPr algn="r" defTabSz="908111" eaLnBrk="1" hangingPunct="1">
              <a:defRPr sz="12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772" y="4382054"/>
            <a:ext cx="5532784" cy="414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45" tIns="45271" rIns="90545" bIns="45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757808"/>
            <a:ext cx="2997837" cy="4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45" tIns="45271" rIns="90545" bIns="45271" numCol="1" anchor="b" anchorCtr="0" compatLnSpc="1">
            <a:prstTxWarp prst="textNoShape">
              <a:avLst/>
            </a:prstTxWarp>
          </a:bodyPr>
          <a:lstStyle>
            <a:lvl1pPr algn="l" defTabSz="908111" eaLnBrk="1" hangingPunct="1">
              <a:defRPr sz="12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8924" y="8757808"/>
            <a:ext cx="2997837" cy="4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45" tIns="45271" rIns="90545" bIns="45271" numCol="1" anchor="b" anchorCtr="0" compatLnSpc="1">
            <a:prstTxWarp prst="textNoShape">
              <a:avLst/>
            </a:prstTxWarp>
          </a:bodyPr>
          <a:lstStyle>
            <a:lvl1pPr algn="r" defTabSz="908111" eaLnBrk="1" hangingPunct="1">
              <a:defRPr sz="12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BA66E9-F157-442E-A4CD-0142F1C8F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3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36561" indent="-283293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33170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586438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39706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492974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46243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399511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52779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fld id="{AE50E2FC-0FFF-428F-AACD-5EFA363CF9DF}" type="slidenum"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2</a:t>
            </a:fld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613275" cy="3459163"/>
          </a:xfrm>
          <a:ln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0774" tIns="45387" rIns="90774" bIns="45387"/>
          <a:lstStyle/>
          <a:p>
            <a:pPr eaLnBrk="1" hangingPunct="1"/>
            <a:endParaRPr lang="en-US" dirty="0" smtClean="0"/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3918924" y="8760949"/>
            <a:ext cx="2997837" cy="46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74" tIns="45387" rIns="90774" bIns="45387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92F291-7AA9-42AE-98B6-B1DA9FDC8AD3}" type="slidenum">
              <a:rPr lang="en-US" altLang="en-US" b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812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36561" indent="-283293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33170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586438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39706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492974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46243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399511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52779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fld id="{8363E7CF-FFC2-49E7-B504-C24A481CEC5F}" type="slidenum"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18</a:t>
            </a:fld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613275" cy="34591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68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36561" indent="-283293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33170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586438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39706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492974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46243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399511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52779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fld id="{91DCF448-58C5-4D4B-9E66-82D9061BC3BF}" type="slidenum"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3</a:t>
            </a:fld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613275" cy="3459163"/>
          </a:xfrm>
          <a:ln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0774" tIns="45387" rIns="90774" bIns="45387"/>
          <a:lstStyle/>
          <a:p>
            <a:pPr eaLnBrk="1" hangingPunct="1"/>
            <a:endParaRPr lang="en-US" dirty="0" smtClean="0"/>
          </a:p>
        </p:txBody>
      </p: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3918924" y="8760949"/>
            <a:ext cx="2997837" cy="46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74" tIns="45387" rIns="90774" bIns="45387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761FB8-E777-47FB-AEE3-9FED1401288B}" type="slidenum">
              <a:rPr lang="en-US" altLang="en-US" b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2492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36561" indent="-283293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33170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586438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39706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492974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46243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399511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52779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fld id="{0140C74D-BDCC-46A6-8695-742A0F6F540C}" type="slidenum"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5</a:t>
            </a:fld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613275" cy="345916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Projected for FY 2014.  2014 CIP budget signed by Mayor and council in June 2013.</a:t>
            </a:r>
          </a:p>
        </p:txBody>
      </p:sp>
    </p:spTree>
    <p:extLst>
      <p:ext uri="{BB962C8B-B14F-4D97-AF65-F5344CB8AC3E}">
        <p14:creationId xmlns:p14="http://schemas.microsoft.com/office/powerpoint/2010/main" val="307388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A66E9-F157-442E-A4CD-0142F1C8F0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1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36561" indent="-283293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33170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586438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39706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492974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46243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399511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52779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fld id="{0171BF19-CF26-49DE-9C38-0004D6CE6F02}" type="slidenum"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</a:t>
            </a:fld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918924" y="8757808"/>
            <a:ext cx="2997837" cy="4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96" tIns="44947" rIns="89896" bIns="44947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7550" indent="-2762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3313" indent="-22066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4638" indent="-22066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5963" indent="-22066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3163" indent="-22066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0363" indent="-22066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7563" indent="-22066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4763" indent="-22066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168F4E-C8D9-40FE-9ED5-B7D82027297A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 b="0" dirty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613275" cy="3459163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72" y="4383621"/>
            <a:ext cx="5532784" cy="4147687"/>
          </a:xfrm>
          <a:noFill/>
        </p:spPr>
        <p:txBody>
          <a:bodyPr lIns="89896" tIns="44947" rIns="89896" bIns="44947"/>
          <a:lstStyle/>
          <a:p>
            <a:pPr eaLnBrk="1" hangingPunct="1"/>
            <a:r>
              <a:rPr lang="en-US" altLang="en-US" dirty="0" smtClean="0"/>
              <a:t>Consultant :  AECOM  ($350,000); </a:t>
            </a:r>
          </a:p>
          <a:p>
            <a:pPr eaLnBrk="1" hangingPunct="1"/>
            <a:r>
              <a:rPr lang="en-US" altLang="en-US" dirty="0" smtClean="0"/>
              <a:t>Current Status: consultant completing economic assessment.  Initial alternatives to be presented this fall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51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36561" indent="-283293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33170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586438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39706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492974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46243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399511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52779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fld id="{796CE202-6DF4-4D02-B640-359AF6442066}" type="slidenum"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10</a:t>
            </a:fld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613275" cy="34591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88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36561" indent="-283293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33170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586438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39706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492974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46243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399511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52779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fld id="{2E84AB58-736E-4BEC-BAD5-D7E7D30390CE}" type="slidenum"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14</a:t>
            </a:fld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918924" y="8757808"/>
            <a:ext cx="2997837" cy="4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96" tIns="44947" rIns="89896" bIns="44947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7550" indent="-2762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3313" indent="-22066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4638" indent="-22066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5963" indent="-22066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3163" indent="-22066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0363" indent="-22066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7563" indent="-22066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4763" indent="-22066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C7FF83-74AE-4270-9061-4E346AD4C45B}" type="slidenum">
              <a:rPr lang="en-US" altLang="en-US" sz="1300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300" b="0" dirty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613275" cy="3459163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72" y="4383621"/>
            <a:ext cx="5532784" cy="4147687"/>
          </a:xfrm>
          <a:noFill/>
        </p:spPr>
        <p:txBody>
          <a:bodyPr lIns="89896" tIns="44947" rIns="89896" bIns="44947"/>
          <a:lstStyle/>
          <a:p>
            <a:pPr eaLnBrk="1" hangingPunct="1"/>
            <a:r>
              <a:rPr lang="en-US" altLang="en-US" dirty="0" smtClean="0"/>
              <a:t>Where we’ve been:</a:t>
            </a:r>
          </a:p>
          <a:p>
            <a:pPr eaLnBrk="1" hangingPunct="1"/>
            <a:r>
              <a:rPr lang="en-US" altLang="en-US" dirty="0" smtClean="0"/>
              <a:t>	-  late 70’s – plant started operations</a:t>
            </a:r>
          </a:p>
          <a:p>
            <a:pPr eaLnBrk="1" hangingPunct="1"/>
            <a:r>
              <a:rPr lang="en-US" altLang="en-US" dirty="0" smtClean="0"/>
              <a:t>	-  mid/late 2000 – expansion – new clarifiers, odor control, headworks – solids handling, UV disinfection</a:t>
            </a:r>
          </a:p>
          <a:p>
            <a:pPr eaLnBrk="1" hangingPunct="1"/>
            <a:r>
              <a:rPr lang="en-US" altLang="en-US" dirty="0" smtClean="0"/>
              <a:t>	-  within last few years – upgrades to gravity thickener, odor control, clarifiers, new digester</a:t>
            </a:r>
          </a:p>
          <a:p>
            <a:pPr eaLnBrk="1" hangingPunct="1"/>
            <a:r>
              <a:rPr lang="en-US" altLang="en-US" dirty="0" smtClean="0"/>
              <a:t>	</a:t>
            </a:r>
          </a:p>
          <a:p>
            <a:pPr eaLnBrk="1" hangingPunct="1"/>
            <a:r>
              <a:rPr lang="en-US" altLang="en-US" dirty="0" smtClean="0"/>
              <a:t>Where we’re going – upcoming larger projects</a:t>
            </a:r>
          </a:p>
          <a:p>
            <a:pPr eaLnBrk="1" hangingPunct="1"/>
            <a:r>
              <a:rPr lang="en-US" altLang="en-US" dirty="0" smtClean="0"/>
              <a:t>	-  Projects that are under design – SI Odor Control improvements, work at Outfall;  SI Improvements/Upgrade, work at Solids Facility,  </a:t>
            </a:r>
          </a:p>
          <a:p>
            <a:pPr eaLnBrk="1" hangingPunct="1"/>
            <a:r>
              <a:rPr lang="en-US" altLang="en-US" dirty="0" smtClean="0"/>
              <a:t>	-  Headworks screening (T&amp;D-executed project)</a:t>
            </a:r>
          </a:p>
          <a:p>
            <a:pPr eaLnBrk="1" hangingPunct="1"/>
            <a:r>
              <a:rPr lang="en-US" altLang="en-US" dirty="0" smtClean="0"/>
              <a:t>	-  Return Flow Treatment - $20+M project</a:t>
            </a:r>
          </a:p>
          <a:p>
            <a:pPr eaLnBrk="1" hangingPunct="1"/>
            <a:r>
              <a:rPr lang="en-US" altLang="en-US" dirty="0" smtClean="0"/>
              <a:t>	-  Facility planning continues – looking at secondary treatment planning, primary treatment alternatives, utilities, solids, others </a:t>
            </a:r>
          </a:p>
          <a:p>
            <a:pPr eaLnBrk="1" hangingPunct="1"/>
            <a:r>
              <a:rPr lang="en-US" altLang="en-US" dirty="0" smtClean="0"/>
              <a:t>	-  Secondary – awaiting facility planning results</a:t>
            </a:r>
          </a:p>
          <a:p>
            <a:pPr eaLnBrk="1" hangingPunct="1"/>
            <a:r>
              <a:rPr lang="en-US" altLang="en-US" dirty="0" smtClean="0"/>
              <a:t>		-  GCD milestones</a:t>
            </a:r>
          </a:p>
          <a:p>
            <a:pPr eaLnBrk="1" hangingPunct="1"/>
            <a:r>
              <a:rPr lang="en-US" altLang="en-US" dirty="0" smtClean="0"/>
              <a:t>			-  Jan 2019 – execute design contract</a:t>
            </a:r>
          </a:p>
          <a:p>
            <a:pPr eaLnBrk="1" hangingPunct="1"/>
            <a:r>
              <a:rPr lang="en-US" altLang="en-US" dirty="0" smtClean="0"/>
              <a:t>			-  Jan 2022 – execute construction contract, first phase</a:t>
            </a:r>
          </a:p>
          <a:p>
            <a:pPr eaLnBrk="1" hangingPunct="1"/>
            <a:r>
              <a:rPr lang="en-US" altLang="en-US" dirty="0" smtClean="0"/>
              <a:t>			-  Dec 2035 – compl construction; can be delayed to Dec 2038 due to financial hardships</a:t>
            </a:r>
          </a:p>
        </p:txBody>
      </p:sp>
    </p:spTree>
    <p:extLst>
      <p:ext uri="{BB962C8B-B14F-4D97-AF65-F5344CB8AC3E}">
        <p14:creationId xmlns:p14="http://schemas.microsoft.com/office/powerpoint/2010/main" val="305801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A66E9-F157-442E-A4CD-0142F1C8F08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7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36561" indent="-283293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33170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586438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39706" indent="-226634" algn="ctr" defTabSz="908111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492974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46243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399511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52779" indent="-226634" algn="ctr" defTabSz="9081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algn="r"/>
            <a:fld id="{79E553A7-6246-4F54-BDF1-F7A3119C59DD}" type="slidenum">
              <a:rPr 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16</a:t>
            </a:fld>
            <a:endParaRPr 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613275" cy="345916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53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473B-33A9-4D9D-BD9B-22C3EADD6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275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9A84-2331-40D7-ADC4-5C71F406B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730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90C74-BD0A-4F18-A102-94938124E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24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1DF4-33FE-46F5-A829-65162F893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631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48A2-D6FA-4111-A47D-C868F2483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301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1629-01D6-4220-9475-A676820BE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324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0FEB-5084-4A8B-9860-E3FD1ACB2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884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A198-63BC-4573-AA23-A4473C16B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125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7F10F-7B25-451A-A6E1-C364024DF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209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4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2E23-B5F7-4A16-B3A5-DDA6EF617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680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3599-3843-4BE1-8526-D1BF801CD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094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6389F-35CA-4BBB-915C-5A6FCDA8B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761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C8BD-C266-4ED0-B7BD-46FC3934C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613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4758-4392-4D6D-AF5D-3F7B6D77F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976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 rotWithShape="0">
          <a:gsLst>
            <a:gs pos="0">
              <a:schemeClr val="bg1"/>
            </a:gs>
            <a:gs pos="100000">
              <a:srgbClr val="6464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CDFC35-6962-4FE0-BF2E-2BB432E56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anose="020B060402020202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anose="020B060402020202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anose="020B060402020202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anose="020B0604020202020204" pitchFamily="34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anose="020B0604020202020204" pitchFamily="34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anose="020B0604020202020204" pitchFamily="34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anose="020B0604020202020204" pitchFamily="34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anose="020B0604020202020204" pitchFamily="34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01317"/>
              </p:ext>
            </p:extLst>
          </p:nvPr>
        </p:nvGraphicFramePr>
        <p:xfrm>
          <a:off x="8229600" y="5920804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" name="CorelDRAW" r:id="rId3" imgW="914400" imgH="914400" progId="CorelDraw.Graphic.8">
                  <p:embed/>
                </p:oleObj>
              </mc:Choice>
              <mc:Fallback>
                <p:oleObj name="CorelDRAW" r:id="rId3" imgW="914400" imgH="914400" progId="CorelDraw.Graphic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920804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60999636"/>
              </p:ext>
            </p:extLst>
          </p:nvPr>
        </p:nvGraphicFramePr>
        <p:xfrm>
          <a:off x="3632993" y="3048000"/>
          <a:ext cx="1878013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" name="Image" r:id="rId5" imgW="2085714" imgH="2019048" progId="PhotoDeluxeBusiness.Image.1">
                  <p:embed/>
                </p:oleObj>
              </mc:Choice>
              <mc:Fallback>
                <p:oleObj name="Image" r:id="rId5" imgW="2085714" imgH="2019048" progId="PhotoDeluxeBusiness.Image.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993" y="3048000"/>
                        <a:ext cx="1878013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14" name="Rectangle 14"/>
          <p:cNvSpPr>
            <a:spLocks noChangeArrowheads="1"/>
          </p:cNvSpPr>
          <p:nvPr/>
        </p:nvSpPr>
        <p:spPr bwMode="auto">
          <a:xfrm>
            <a:off x="-10886" y="330875"/>
            <a:ext cx="914399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American Council of Engineering Consultants</a:t>
            </a:r>
          </a:p>
          <a:p>
            <a:pPr algn="ctr" eaLnBrk="1" hangingPunct="1"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The City &amp; County of Honolulu </a:t>
            </a:r>
          </a:p>
          <a:p>
            <a:pPr algn="ctr"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Capital Improvement Program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094288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April 6, </a:t>
            </a:r>
            <a:r>
              <a:rPr lang="en-US" sz="2800" dirty="0">
                <a:solidFill>
                  <a:schemeClr val="tx1"/>
                </a:solidFill>
              </a:rPr>
              <a:t>2017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Robert </a:t>
            </a:r>
            <a:r>
              <a:rPr lang="en-US" sz="2800" dirty="0" smtClean="0">
                <a:solidFill>
                  <a:schemeClr val="tx1"/>
                </a:solidFill>
              </a:rPr>
              <a:t>J. Kroning, P.E., Director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Department of Design and Construction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 bwMode="auto">
          <a:xfrm rot="20535125">
            <a:off x="567281" y="3717553"/>
            <a:ext cx="2477252" cy="60906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Top Projects</a:t>
            </a:r>
          </a:p>
        </p:txBody>
      </p:sp>
      <p:sp>
        <p:nvSpPr>
          <p:cNvPr id="10" name="Cloud 9"/>
          <p:cNvSpPr/>
          <p:nvPr/>
        </p:nvSpPr>
        <p:spPr bwMode="auto">
          <a:xfrm rot="1022509">
            <a:off x="5835956" y="3354962"/>
            <a:ext cx="2760310" cy="107757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Smarter Cities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Initiative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DSC09005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91" y="1138282"/>
            <a:ext cx="3987681" cy="299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160293359"/>
              </p:ext>
            </p:extLst>
          </p:nvPr>
        </p:nvGraphicFramePr>
        <p:xfrm>
          <a:off x="409128" y="1419134"/>
          <a:ext cx="4038599" cy="500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" y="1171281"/>
            <a:ext cx="1710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Lane Miles Paved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180" y="152534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398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4590" y="1525344"/>
            <a:ext cx="48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305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4055" y="1525344"/>
            <a:ext cx="48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256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93520" y="152534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332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5449" y="1463789"/>
            <a:ext cx="685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300 </a:t>
            </a:r>
            <a:r>
              <a:rPr lang="en-US" sz="800" dirty="0">
                <a:solidFill>
                  <a:srgbClr val="FF0000"/>
                </a:solidFill>
              </a:rPr>
              <a:t>(Projected)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Rehabilitation of Streets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6710" y="4219281"/>
            <a:ext cx="8571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Requirements v Priorities v Resources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Survey and Pavement Condition Management: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Right-of-Way imaging every two years (</a:t>
            </a:r>
            <a:r>
              <a:rPr lang="en-US" b="0" dirty="0" err="1" smtClean="0"/>
              <a:t>earthmine</a:t>
            </a:r>
            <a:r>
              <a:rPr lang="en-US" b="0" dirty="0" smtClean="0"/>
              <a:t>)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err="1" smtClean="0"/>
              <a:t>MicroPaver</a:t>
            </a:r>
            <a:r>
              <a:rPr lang="en-US" b="0" dirty="0" smtClean="0"/>
              <a:t> management system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Seal coats</a:t>
            </a:r>
            <a:endParaRPr lang="en-US" dirty="0" smtClean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Paving Challenges - Solutions: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Shallow utilities – Consultant exploration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Poor subgrade – Reconstruction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New regulations (NPDES) – Training &amp; Oversight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Conflict Management – </a:t>
            </a:r>
            <a:r>
              <a:rPr lang="en-US" b="0" dirty="0" err="1" smtClean="0"/>
              <a:t>Lokahi</a:t>
            </a:r>
            <a:endParaRPr lang="en-US" b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468" y="5223715"/>
            <a:ext cx="2362200" cy="152876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6" y="1002049"/>
            <a:ext cx="3159264" cy="4103351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 Streets Program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467492" y="1002049"/>
            <a:ext cx="5638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Law: ROH Chapter 14, Article 33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Principles:</a:t>
            </a:r>
            <a:endParaRPr lang="en-US" dirty="0"/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Improve safety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Solution process that integrates community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Protect &amp; promote accessibility/mobility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Balance needs &amp; comfort of all users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Encourage use of best practice guidelines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Improve energy efficiency – provide non-motorized transportation options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Recognize health benefits of active lifestyle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Recognize complete streets as long term </a:t>
            </a:r>
            <a:r>
              <a:rPr lang="en-US" b="0" dirty="0" smtClean="0"/>
              <a:t>investment </a:t>
            </a:r>
            <a:r>
              <a:rPr lang="en-US" b="0" dirty="0"/>
              <a:t>that saves money over time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Build partnerships with stakeholders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/>
              <a:t>Incorporate trees &amp; landscaping</a:t>
            </a:r>
            <a:endParaRPr lang="en-US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Progress:</a:t>
            </a:r>
            <a:endParaRPr lang="en-US" dirty="0"/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Created a Complete Streets Team</a:t>
            </a:r>
            <a:endParaRPr lang="en-US" b="0" dirty="0"/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Developed a multi-departmental SOP</a:t>
            </a:r>
            <a:endParaRPr lang="en-US" b="0" dirty="0"/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Incorporate into all projects that touch the right-of-way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Road Diets – Kamehameha IV &amp; Ala </a:t>
            </a:r>
            <a:r>
              <a:rPr lang="en-US" b="0" dirty="0" err="1" smtClean="0"/>
              <a:t>Napunani</a:t>
            </a:r>
            <a:endParaRPr lang="en-US" b="0" dirty="0" smtClean="0"/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Pilot Projects: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Reverse Angle Parking – </a:t>
            </a:r>
            <a:r>
              <a:rPr lang="en-US" b="0" dirty="0" err="1" smtClean="0"/>
              <a:t>Ulune</a:t>
            </a:r>
            <a:endParaRPr lang="en-US" b="0" dirty="0" smtClean="0"/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Curb Extensions – S. King and Eisenberg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Protected Bike Lane – S. King &amp; South</a:t>
            </a:r>
            <a:endParaRPr lang="en-US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Kap</a:t>
            </a: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ourier New" panose="02070309020205020404" pitchFamily="49" charset="0"/>
              </a:rPr>
              <a:t>ālama Canal</a:t>
            </a:r>
          </a:p>
          <a:p>
            <a:pPr eaLnBrk="1" hangingPunct="1">
              <a:defRPr/>
            </a:pPr>
            <a:r>
              <a:rPr lang="en-US" alt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ourier New" panose="02070309020205020404" pitchFamily="49" charset="0"/>
              </a:rPr>
              <a:t>Transit Oriented Development (TOD)</a:t>
            </a:r>
            <a:endParaRPr lang="en-US" alt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85169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1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LED Street Light Conversion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297181" y="1020509"/>
            <a:ext cx="56229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Features: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Convert over 53,000 street light fixtures to LED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No capital required, funded through energy savings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Anticipated $3M-$4M in annual savings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Network control system: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Meter power to each fixture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Dimming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Considerations: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Blue light effects on telescopes and humans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Majority of lights will be 3000K CCT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Directional quality of LED reduces light trespass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Effects on wildlife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Directional quality is preferred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Supported by US Fish and Wildlife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Glare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Design specification reduce/prevent glare</a:t>
            </a:r>
          </a:p>
          <a:p>
            <a:pPr marL="285750" lvl="0" indent="-182880">
              <a:buFont typeface="Arial" panose="020B0604020202020204" pitchFamily="34" charset="0"/>
              <a:buChar char="•"/>
            </a:pPr>
            <a:r>
              <a:rPr lang="en-US" dirty="0" smtClean="0"/>
              <a:t>Additional Project Requirements: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Create a City street light inventory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Adaptable network control system capable to add: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Cameras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Cell and/or wireless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Noise and motion detection</a:t>
            </a:r>
          </a:p>
        </p:txBody>
      </p:sp>
      <p:pic>
        <p:nvPicPr>
          <p:cNvPr id="38914" name="Picture 2" descr="DSC029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5" y="1376363"/>
            <a:ext cx="32948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DSC03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5" y="3967164"/>
            <a:ext cx="3294823" cy="22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13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0" y="76200"/>
            <a:ext cx="457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42950" indent="-28575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430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6002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574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45998"/>
              </p:ext>
            </p:extLst>
          </p:nvPr>
        </p:nvGraphicFramePr>
        <p:xfrm>
          <a:off x="174995" y="927100"/>
          <a:ext cx="8794009" cy="569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1" name="Acrobat Document" r:id="rId4" imgW="9326811" imgH="6034855" progId="AcroExch.Document.11">
                  <p:embed/>
                </p:oleObj>
              </mc:Choice>
              <mc:Fallback>
                <p:oleObj name="Acrobat Document" r:id="rId4" imgW="9326811" imgH="603485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995" y="927100"/>
                        <a:ext cx="8794009" cy="569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Kaneohe-Kailua Tunnel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457200"/>
            <a:ext cx="12191999" cy="784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761999" y="4800600"/>
            <a:ext cx="5619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Construction Bid Opening: 6 Apr 2017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Estimated Cost: $7M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Features: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Outside of Coastal High Hazard Zone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Sized to accommodate on site training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New calming alert notification system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Interior spaces that separate conflicting activities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76200" y="304800"/>
            <a:ext cx="9372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Hau’ula</a:t>
            </a: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Fire Station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825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81959"/>
            <a:ext cx="7386914" cy="3590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52400" y="4648200"/>
            <a:ext cx="8610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Completed: Dec 2015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Cost: $16.5M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Features: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Over three times larger than previous station and allows for upper floor expansion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Certified LEED Silver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Pervious concrete parking lot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Bicycle storage</a:t>
            </a:r>
          </a:p>
          <a:p>
            <a:pPr marL="1005840" lvl="2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Solar roof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Waianae Police Station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34292" y="5633084"/>
            <a:ext cx="438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On site fueling station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Upgraded </a:t>
            </a:r>
            <a:r>
              <a:rPr lang="en-US" b="0" dirty="0" err="1" smtClean="0"/>
              <a:t>comms</a:t>
            </a:r>
            <a:r>
              <a:rPr lang="en-US" b="0" dirty="0" smtClean="0"/>
              <a:t> 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" y="1219200"/>
            <a:ext cx="7962900" cy="54864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Conflict Management Program</a:t>
            </a:r>
          </a:p>
          <a:p>
            <a:pPr eaLnBrk="1" hangingPunct="1">
              <a:defRPr/>
            </a:pPr>
            <a:r>
              <a:rPr lang="en-US" altLang="en-US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Lokahi</a:t>
            </a:r>
            <a:endParaRPr lang="en-US" alt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270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504" y="576"/>
            <a:chExt cx="4678" cy="3600"/>
          </a:xfrm>
        </p:grpSpPr>
        <p:pic>
          <p:nvPicPr>
            <p:cNvPr id="35846" name="Picture 8" descr="Kahaluu Regional Park"/>
            <p:cNvPicPr>
              <a:picLocks noChangeAspect="1" noChangeArrowheads="1"/>
            </p:cNvPicPr>
            <p:nvPr/>
          </p:nvPicPr>
          <p:blipFill>
            <a:blip r:embed="rId4">
              <a:lum bright="8000" contrast="-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" y="576"/>
              <a:ext cx="2376" cy="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accent2"/>
                    </a:outerShdw>
                  </a:effectLst>
                </a14:hiddenEffects>
              </a:ext>
            </a:extLst>
          </p:spPr>
        </p:pic>
        <p:pic>
          <p:nvPicPr>
            <p:cNvPr id="35847" name="Picture 9" descr="DCP_0254"/>
            <p:cNvPicPr>
              <a:picLocks noChangeAspect="1" noChangeArrowheads="1"/>
            </p:cNvPicPr>
            <p:nvPr/>
          </p:nvPicPr>
          <p:blipFill>
            <a:blip r:embed="rId5">
              <a:lum bright="8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" y="2304"/>
              <a:ext cx="2496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accent2"/>
                    </a:outerShdw>
                  </a:effectLst>
                </a14:hiddenEffects>
              </a:ext>
            </a:extLst>
          </p:spPr>
        </p:pic>
        <p:pic>
          <p:nvPicPr>
            <p:cNvPr id="35848" name="Picture 10"/>
            <p:cNvPicPr>
              <a:picLocks noChangeAspect="1" noChangeArrowheads="1"/>
            </p:cNvPicPr>
            <p:nvPr/>
          </p:nvPicPr>
          <p:blipFill>
            <a:blip r:embed="rId6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576"/>
              <a:ext cx="2292" cy="1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accent2"/>
                    </a:outerShdw>
                  </a:effectLst>
                </a14:hiddenEffects>
              </a:ext>
            </a:extLst>
          </p:spPr>
        </p:pic>
        <p:pic>
          <p:nvPicPr>
            <p:cNvPr id="35849" name="Picture 12"/>
            <p:cNvPicPr>
              <a:picLocks noChangeAspect="1" noChangeArrowheads="1"/>
            </p:cNvPicPr>
            <p:nvPr/>
          </p:nvPicPr>
          <p:blipFill>
            <a:blip r:embed="rId7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304"/>
              <a:ext cx="2494" cy="1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3251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1"/>
            <a:ext cx="8153400" cy="1978025"/>
          </a:xfrm>
        </p:spPr>
        <p:txBody>
          <a:bodyPr/>
          <a:lstStyle/>
          <a:p>
            <a:pPr eaLnBrk="1" hangingPunct="1">
              <a:defRPr/>
            </a:pPr>
            <a:r>
              <a:rPr lang="en-US" sz="10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Thank You!</a:t>
            </a:r>
          </a:p>
        </p:txBody>
      </p:sp>
      <p:graphicFrame>
        <p:nvGraphicFramePr>
          <p:cNvPr id="35845" name="Object 3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37980"/>
              </p:ext>
            </p:extLst>
          </p:nvPr>
        </p:nvGraphicFramePr>
        <p:xfrm>
          <a:off x="8067041" y="5816602"/>
          <a:ext cx="750569" cy="75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8" name="CorelDRAW" r:id="rId8" imgW="914400" imgH="914400" progId="CorelDraw.Graphic.8">
                  <p:embed/>
                </p:oleObj>
              </mc:Choice>
              <mc:Fallback>
                <p:oleObj name="CorelDRAW" r:id="rId8" imgW="914400" imgH="914400" progId="CorelDraw.Graphic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041" y="5816602"/>
                        <a:ext cx="750569" cy="750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71842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32" name="Text Box 20"/>
          <p:cNvSpPr txBox="1">
            <a:spLocks noChangeArrowheads="1"/>
          </p:cNvSpPr>
          <p:nvPr/>
        </p:nvSpPr>
        <p:spPr bwMode="auto">
          <a:xfrm>
            <a:off x="8442038" y="6145214"/>
            <a:ext cx="1847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4200" b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Purpose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5" descr="3 TE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70" y="2813156"/>
            <a:ext cx="4647061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95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To inform the </a:t>
            </a:r>
            <a:r>
              <a:rPr lang="en-US" sz="2800" dirty="0" smtClean="0">
                <a:solidFill>
                  <a:schemeClr val="tx1"/>
                </a:solidFill>
              </a:rPr>
              <a:t>American Council of Engineering Consultants of Hawaii </a:t>
            </a:r>
            <a:r>
              <a:rPr lang="en-US" sz="2800" dirty="0">
                <a:solidFill>
                  <a:schemeClr val="tx1"/>
                </a:solidFill>
              </a:rPr>
              <a:t>about the City’s Capital Improvement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57912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And maybe recruit some new talent to join the City! </a:t>
            </a:r>
            <a:endParaRPr lang="en-US" sz="20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38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Restore needed bus routes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Build rail better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altLang="en-US" sz="3600" b="1" dirty="0">
                <a:solidFill>
                  <a:srgbClr val="0076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Wastewater upgrades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altLang="en-US" sz="3600" b="1" dirty="0">
                <a:solidFill>
                  <a:srgbClr val="0076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Road paving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altLang="en-US" sz="3600" b="1" dirty="0">
                <a:solidFill>
                  <a:srgbClr val="0076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Park improvements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Homelessness solutions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172" name="Picture 2" descr="mayorkirkcald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69" y="1981200"/>
            <a:ext cx="241023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Mayor’s Priorities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0"/>
          <p:cNvSpPr>
            <a:spLocks noChangeShapeType="1"/>
          </p:cNvSpPr>
          <p:nvPr/>
        </p:nvSpPr>
        <p:spPr bwMode="auto">
          <a:xfrm>
            <a:off x="8162926" y="2800619"/>
            <a:ext cx="1588" cy="442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0" name="Text Box 21" descr="Recycled paper"/>
          <p:cNvSpPr txBox="1">
            <a:spLocks noChangeArrowheads="1"/>
          </p:cNvSpPr>
          <p:nvPr/>
        </p:nvSpPr>
        <p:spPr bwMode="auto">
          <a:xfrm>
            <a:off x="7343193" y="3162569"/>
            <a:ext cx="1645920" cy="137268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D4D4D"/>
            </a:outerShdw>
          </a:effectLst>
        </p:spPr>
        <p:txBody>
          <a:bodyPr wrap="square"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42950" indent="-28575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430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6002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574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LAND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DIVISION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dirty="0">
              <a:solidFill>
                <a:srgbClr val="DDDDDD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Chief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Scott </a:t>
            </a:r>
            <a:r>
              <a:rPr lang="en-US" dirty="0" smtClean="0">
                <a:solidFill>
                  <a:schemeClr val="tx1"/>
                </a:solidFill>
              </a:rPr>
              <a:t>Shigeoka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6429375" y="2781569"/>
            <a:ext cx="0" cy="534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3" name="Line 24"/>
          <p:cNvSpPr>
            <a:spLocks noChangeShapeType="1"/>
          </p:cNvSpPr>
          <p:nvPr/>
        </p:nvSpPr>
        <p:spPr bwMode="auto">
          <a:xfrm>
            <a:off x="4600575" y="2767281"/>
            <a:ext cx="1588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4" name="Line 25"/>
          <p:cNvSpPr>
            <a:spLocks noChangeShapeType="1"/>
          </p:cNvSpPr>
          <p:nvPr/>
        </p:nvSpPr>
        <p:spPr bwMode="auto">
          <a:xfrm>
            <a:off x="4589463" y="2514700"/>
            <a:ext cx="12700" cy="4573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" name="Line 26"/>
          <p:cNvSpPr>
            <a:spLocks noChangeShapeType="1"/>
          </p:cNvSpPr>
          <p:nvPr/>
        </p:nvSpPr>
        <p:spPr bwMode="auto">
          <a:xfrm>
            <a:off x="2847975" y="2781569"/>
            <a:ext cx="1588" cy="5016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" name="Line 27"/>
          <p:cNvSpPr>
            <a:spLocks noChangeShapeType="1"/>
          </p:cNvSpPr>
          <p:nvPr/>
        </p:nvSpPr>
        <p:spPr bwMode="auto">
          <a:xfrm>
            <a:off x="1104902" y="2772045"/>
            <a:ext cx="3175" cy="490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7" name="Text Box 28" descr="Recycled paper"/>
          <p:cNvSpPr txBox="1">
            <a:spLocks noChangeArrowheads="1"/>
          </p:cNvSpPr>
          <p:nvPr/>
        </p:nvSpPr>
        <p:spPr bwMode="auto">
          <a:xfrm>
            <a:off x="3248660" y="1172496"/>
            <a:ext cx="2667000" cy="132343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D4D4D"/>
            </a:outerShdw>
          </a:effectLst>
        </p:spPr>
        <p:txBody>
          <a:bodyPr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42950" indent="-28575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430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6002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574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DIRECTOR</a:t>
            </a:r>
          </a:p>
          <a:p>
            <a:pPr eaLnBrk="1" hangingPunct="1"/>
            <a:r>
              <a:rPr lang="en-US" altLang="en-US" sz="1800" dirty="0"/>
              <a:t>Robert Kroning</a:t>
            </a:r>
          </a:p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sz="1800" dirty="0"/>
              <a:t>DEPUTY DIRECTOR</a:t>
            </a:r>
          </a:p>
          <a:p>
            <a:pPr eaLnBrk="1" hangingPunct="1"/>
            <a:r>
              <a:rPr lang="en-US" altLang="en-US" sz="1800" dirty="0"/>
              <a:t>Mark Yonamine</a:t>
            </a:r>
            <a:endParaRPr lang="en-US" sz="1800" dirty="0"/>
          </a:p>
        </p:txBody>
      </p:sp>
      <p:sp>
        <p:nvSpPr>
          <p:cNvPr id="9228" name="Text Box 29" descr="Recycled paper"/>
          <p:cNvSpPr txBox="1">
            <a:spLocks noChangeArrowheads="1"/>
          </p:cNvSpPr>
          <p:nvPr/>
        </p:nvSpPr>
        <p:spPr bwMode="auto">
          <a:xfrm>
            <a:off x="3813890" y="3164155"/>
            <a:ext cx="1645920" cy="15573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D4D4D"/>
            </a:outerShdw>
          </a:effectLst>
        </p:spPr>
        <p:txBody>
          <a:bodyPr wrap="square"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42950" indent="-28575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430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6002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574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MECHANICAL/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ELECTRICAL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DIVISION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Acting Chief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Allyn </a:t>
            </a:r>
            <a:r>
              <a:rPr lang="en-US" dirty="0" smtClean="0"/>
              <a:t>Lee</a:t>
            </a:r>
            <a:endParaRPr lang="en-US" dirty="0"/>
          </a:p>
        </p:txBody>
      </p:sp>
      <p:sp>
        <p:nvSpPr>
          <p:cNvPr id="9229" name="Text Box 30" descr="Recycled paper"/>
          <p:cNvSpPr txBox="1">
            <a:spLocks noChangeArrowheads="1"/>
          </p:cNvSpPr>
          <p:nvPr/>
        </p:nvSpPr>
        <p:spPr bwMode="auto">
          <a:xfrm>
            <a:off x="2049238" y="3162569"/>
            <a:ext cx="1645920" cy="191437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D4D4D"/>
            </a:outerShdw>
          </a:effectLst>
        </p:spPr>
        <p:txBody>
          <a:bodyPr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42950" indent="-28575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430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6002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574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FACILITIES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DIVISION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dirty="0">
              <a:solidFill>
                <a:srgbClr val="DDDDDD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Chief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 smtClean="0"/>
              <a:t>Clifford Lau</a:t>
            </a:r>
            <a:endParaRPr lang="en-US" dirty="0"/>
          </a:p>
          <a:p>
            <a:pPr>
              <a:lnSpc>
                <a:spcPct val="4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Asst. Chief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Dennis </a:t>
            </a:r>
            <a:r>
              <a:rPr lang="en-US" dirty="0" smtClean="0"/>
              <a:t>Kodama</a:t>
            </a:r>
            <a:endParaRPr lang="en-US" dirty="0"/>
          </a:p>
        </p:txBody>
      </p:sp>
      <p:sp>
        <p:nvSpPr>
          <p:cNvPr id="9230" name="Line 31"/>
          <p:cNvSpPr>
            <a:spLocks noChangeShapeType="1"/>
          </p:cNvSpPr>
          <p:nvPr/>
        </p:nvSpPr>
        <p:spPr bwMode="auto">
          <a:xfrm>
            <a:off x="1095375" y="2781569"/>
            <a:ext cx="7086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1" name="Rectangle 32" descr="Recycled paper"/>
          <p:cNvSpPr>
            <a:spLocks noChangeArrowheads="1"/>
          </p:cNvSpPr>
          <p:nvPr/>
        </p:nvSpPr>
        <p:spPr bwMode="auto">
          <a:xfrm>
            <a:off x="1351915" y="1473529"/>
            <a:ext cx="1371600" cy="63579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42950" indent="-28575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430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6002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574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ADMIN</a:t>
            </a:r>
            <a:endParaRPr lang="en-US" sz="2000" dirty="0">
              <a:latin typeface="Times New Roman" panose="02020603050405020304" pitchFamily="18" charset="0"/>
            </a:endParaRPr>
          </a:p>
          <a:p>
            <a:pPr eaLnBrk="1" hangingPunct="1"/>
            <a:endParaRPr 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9232" name="Text Box 35" descr="Recycled paper"/>
          <p:cNvSpPr txBox="1">
            <a:spLocks noChangeArrowheads="1"/>
          </p:cNvSpPr>
          <p:nvPr/>
        </p:nvSpPr>
        <p:spPr bwMode="auto">
          <a:xfrm>
            <a:off x="284586" y="3162570"/>
            <a:ext cx="1645920" cy="191437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D4D4D"/>
            </a:outerShdw>
          </a:effectLst>
        </p:spPr>
        <p:txBody>
          <a:bodyPr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42950" indent="-28575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430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6002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574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CIVIL 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/>
              <a:t>DIVISION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Chief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 smtClean="0"/>
              <a:t>Stan Katsura</a:t>
            </a:r>
            <a:endParaRPr lang="en-US" dirty="0"/>
          </a:p>
          <a:p>
            <a:pPr>
              <a:lnSpc>
                <a:spcPct val="4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Asst. Chief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Tim </a:t>
            </a:r>
            <a:r>
              <a:rPr lang="en-US" dirty="0" smtClean="0"/>
              <a:t>Trang</a:t>
            </a:r>
            <a:endParaRPr lang="en-US" dirty="0"/>
          </a:p>
        </p:txBody>
      </p:sp>
      <p:sp>
        <p:nvSpPr>
          <p:cNvPr id="9233" name="Line 36"/>
          <p:cNvSpPr>
            <a:spLocks noChangeShapeType="1"/>
          </p:cNvSpPr>
          <p:nvPr/>
        </p:nvSpPr>
        <p:spPr bwMode="auto">
          <a:xfrm flipV="1">
            <a:off x="2743202" y="1791424"/>
            <a:ext cx="485775" cy="9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DDC Organization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30" descr="Recycled paper"/>
          <p:cNvSpPr txBox="1">
            <a:spLocks noChangeArrowheads="1"/>
          </p:cNvSpPr>
          <p:nvPr/>
        </p:nvSpPr>
        <p:spPr bwMode="auto">
          <a:xfrm>
            <a:off x="5578542" y="3162569"/>
            <a:ext cx="1645920" cy="191437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D4D4D"/>
            </a:outerShdw>
          </a:effectLst>
        </p:spPr>
        <p:txBody>
          <a:bodyPr>
            <a:spAutoFit/>
          </a:bodyPr>
          <a:lstStyle>
            <a:lvl1pPr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1pPr>
            <a:lvl2pPr marL="742950" indent="-28575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2pPr>
            <a:lvl3pPr marL="11430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3pPr>
            <a:lvl4pPr marL="16002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4pPr>
            <a:lvl5pPr marL="2057400" indent="-228600" algn="ctr"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b="0" dirty="0">
              <a:solidFill>
                <a:srgbClr val="DDDDDD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 smtClean="0"/>
              <a:t>WASTEWATER</a:t>
            </a:r>
            <a:endParaRPr lang="en-US" dirty="0"/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en-US" dirty="0" smtClean="0"/>
              <a:t>DIVISION *</a:t>
            </a:r>
            <a:endParaRPr lang="en-US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dirty="0">
              <a:solidFill>
                <a:srgbClr val="DDDDDD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Chief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 smtClean="0"/>
              <a:t>Guy Inouye</a:t>
            </a:r>
            <a:endParaRPr lang="en-US" dirty="0"/>
          </a:p>
          <a:p>
            <a:pPr>
              <a:lnSpc>
                <a:spcPct val="4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/>
              <a:t>Asst. Chief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 smtClean="0"/>
              <a:t>Wes Yokoyama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1" y="5417403"/>
            <a:ext cx="8836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Mission Statement: To provide engineering expertise and advice to the City’s programmatic planning </a:t>
            </a:r>
            <a:r>
              <a:rPr lang="en-US" sz="1800" b="0" dirty="0"/>
              <a:t>and </a:t>
            </a:r>
            <a:r>
              <a:rPr lang="en-US" sz="1800" b="0" dirty="0" smtClean="0"/>
              <a:t>perform project planning, design</a:t>
            </a:r>
            <a:r>
              <a:rPr lang="en-US" sz="1800" b="0" dirty="0"/>
              <a:t>, </a:t>
            </a:r>
            <a:r>
              <a:rPr lang="en-US" sz="1800" b="0" dirty="0" smtClean="0"/>
              <a:t>construction</a:t>
            </a:r>
            <a:r>
              <a:rPr lang="en-US" sz="1800" b="0" dirty="0"/>
              <a:t>, </a:t>
            </a:r>
            <a:r>
              <a:rPr lang="en-US" sz="1800" b="0" dirty="0" smtClean="0"/>
              <a:t>inspection, and </a:t>
            </a:r>
            <a:r>
              <a:rPr lang="en-US" sz="1800" b="0" dirty="0"/>
              <a:t>land acquisition</a:t>
            </a:r>
            <a:r>
              <a:rPr lang="en-US" sz="1800" b="0" dirty="0" smtClean="0"/>
              <a:t> </a:t>
            </a:r>
            <a:r>
              <a:rPr lang="en-US" sz="1800" b="0" dirty="0"/>
              <a:t>for </a:t>
            </a:r>
            <a:r>
              <a:rPr lang="en-US" sz="1800" b="0" dirty="0" smtClean="0"/>
              <a:t>public facilities </a:t>
            </a:r>
            <a:r>
              <a:rPr lang="en-US" sz="1800" b="0" dirty="0"/>
              <a:t>of the City </a:t>
            </a:r>
            <a:r>
              <a:rPr lang="en-US" sz="1800" b="0" dirty="0" smtClean="0"/>
              <a:t>and County </a:t>
            </a:r>
            <a:r>
              <a:rPr lang="en-US" sz="1800" b="0" dirty="0"/>
              <a:t>of Honolulu</a:t>
            </a:r>
            <a:r>
              <a:rPr lang="en-US" sz="1800" b="0" dirty="0" smtClean="0"/>
              <a:t>.</a:t>
            </a:r>
            <a:r>
              <a:rPr lang="en-US" sz="18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37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920658"/>
              </p:ext>
            </p:extLst>
          </p:nvPr>
        </p:nvGraphicFramePr>
        <p:xfrm>
          <a:off x="0" y="60960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DDC CIP Funding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45494"/>
              </p:ext>
            </p:extLst>
          </p:nvPr>
        </p:nvGraphicFramePr>
        <p:xfrm>
          <a:off x="515620" y="1219200"/>
          <a:ext cx="4208780" cy="5285726"/>
        </p:xfrm>
        <a:graphic>
          <a:graphicData uri="http://schemas.openxmlformats.org/drawingml/2006/table">
            <a:tbl>
              <a:tblPr/>
              <a:tblGrid>
                <a:gridCol w="4208780"/>
              </a:tblGrid>
              <a:tr h="378966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173038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General Facilities: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Corporation Yards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Municipal Offices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Municipal Parking Structures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Morgue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Police Stations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Fire Stations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Ambulance Facilities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Lifeguard Towers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Bus Facilities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Parks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Enterprise Venues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Blaisdell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, Shell)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Honolulu Zoo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City Golf Courses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Communications Structures</a:t>
                      </a:r>
                    </a:p>
                    <a:p>
                      <a:pPr marL="441198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Other Miscellaneous City Facilities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1219200"/>
            <a:ext cx="403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Street Right-of-Way Features</a:t>
            </a:r>
            <a:endParaRPr lang="en-US" sz="2000" b="0" dirty="0"/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Drainage Systems</a:t>
            </a:r>
            <a:endParaRPr lang="en-US" sz="2000" b="0" dirty="0"/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Flood </a:t>
            </a:r>
            <a:r>
              <a:rPr lang="en-US" sz="2000" b="0" dirty="0"/>
              <a:t>Control </a:t>
            </a:r>
            <a:r>
              <a:rPr lang="en-US" sz="2000" b="0" dirty="0" smtClean="0"/>
              <a:t>Structures</a:t>
            </a:r>
            <a:endParaRPr lang="en-US" sz="2000" b="0" dirty="0"/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Rock </a:t>
            </a:r>
            <a:r>
              <a:rPr lang="en-US" sz="2000" b="0" dirty="0"/>
              <a:t>Slide Mitigation</a:t>
            </a:r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Bridges</a:t>
            </a:r>
            <a:endParaRPr lang="en-US" sz="2000" b="0" dirty="0"/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Street Lighting</a:t>
            </a:r>
            <a:endParaRPr lang="en-US" sz="2000" b="0" dirty="0"/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Wastewater Systems</a:t>
            </a:r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Mechanical/Electrical Systems</a:t>
            </a:r>
          </a:p>
          <a:p>
            <a:pPr marL="285744" indent="-2857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/>
              <a:t>NPDES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CIP Project Types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946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0" y="1066800"/>
            <a:ext cx="8713719" cy="563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140" y="2209800"/>
            <a:ext cx="588086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solidFill>
                <a:srgbClr val="FFFF00"/>
              </a:solidFill>
              <a:latin typeface="+mj-lt"/>
            </a:endParaRPr>
          </a:p>
          <a:p>
            <a:endParaRPr lang="en-US" sz="1800" u="sng" dirty="0" smtClean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Master Plan – EIS: Mid - 2018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Projects Completed or in Construction: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Irrigation System Renovations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Sand Volleyball Courts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Improvements Along Ala </a:t>
            </a:r>
            <a:r>
              <a:rPr lang="en-US" b="0" dirty="0" err="1" smtClean="0">
                <a:solidFill>
                  <a:schemeClr val="bg1"/>
                </a:solidFill>
                <a:latin typeface="+mj-lt"/>
              </a:rPr>
              <a:t>Moana</a:t>
            </a:r>
            <a:r>
              <a:rPr lang="en-US" b="0" dirty="0" smtClean="0">
                <a:solidFill>
                  <a:schemeClr val="bg1"/>
                </a:solidFill>
                <a:latin typeface="+mj-lt"/>
              </a:rPr>
              <a:t> Blvd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Concession </a:t>
            </a:r>
            <a:r>
              <a:rPr lang="en-US" b="0" dirty="0">
                <a:solidFill>
                  <a:schemeClr val="bg1"/>
                </a:solidFill>
                <a:latin typeface="+mj-lt"/>
              </a:rPr>
              <a:t>&amp; Comfort </a:t>
            </a:r>
            <a:r>
              <a:rPr lang="en-US" b="0" dirty="0" smtClean="0">
                <a:solidFill>
                  <a:schemeClr val="bg1"/>
                </a:solidFill>
                <a:latin typeface="+mj-lt"/>
              </a:rPr>
              <a:t>Station LED Lighting</a:t>
            </a:r>
            <a:endParaRPr lang="en-US" b="0" dirty="0">
              <a:solidFill>
                <a:schemeClr val="bg1"/>
              </a:solidFill>
              <a:latin typeface="+mj-lt"/>
            </a:endParaRP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Sand </a:t>
            </a:r>
            <a:r>
              <a:rPr lang="en-US" b="0" dirty="0">
                <a:solidFill>
                  <a:schemeClr val="bg1"/>
                </a:solidFill>
                <a:latin typeface="+mj-lt"/>
              </a:rPr>
              <a:t>Pushing/Beach </a:t>
            </a:r>
            <a:r>
              <a:rPr lang="en-US" b="0" dirty="0" smtClean="0">
                <a:solidFill>
                  <a:schemeClr val="bg1"/>
                </a:solidFill>
                <a:latin typeface="+mj-lt"/>
              </a:rPr>
              <a:t>Restoration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Magic Island Path Repairs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Potential Future Improvements: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Diamond </a:t>
            </a:r>
            <a:r>
              <a:rPr lang="en-US" b="0" dirty="0">
                <a:solidFill>
                  <a:schemeClr val="bg1"/>
                </a:solidFill>
                <a:latin typeface="+mj-lt"/>
              </a:rPr>
              <a:t>Head Bathhouse Improvements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Magic Island Outdoor Shower Improvements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Magic Island Parking Lot Reconstruction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Magic Island Exercise Equipment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* Sand </a:t>
            </a:r>
            <a:r>
              <a:rPr lang="en-US" b="0" dirty="0">
                <a:solidFill>
                  <a:schemeClr val="bg1"/>
                </a:solidFill>
                <a:latin typeface="+mj-lt"/>
              </a:rPr>
              <a:t>Replenishing &amp; Canal </a:t>
            </a:r>
            <a:r>
              <a:rPr lang="en-US" b="0" dirty="0" smtClean="0">
                <a:solidFill>
                  <a:schemeClr val="bg1"/>
                </a:solidFill>
                <a:latin typeface="+mj-lt"/>
              </a:rPr>
              <a:t>Improvements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* Parking Structure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+mj-lt"/>
              </a:rPr>
              <a:t>* Promenades</a:t>
            </a:r>
            <a:endParaRPr lang="en-US" b="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 Moana Regional Park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63670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* EIS Dependent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45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464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9100" y="1943100"/>
            <a:ext cx="5638800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76200" y="1143000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Feasibility Study </a:t>
            </a:r>
            <a:r>
              <a:rPr lang="en-US" dirty="0"/>
              <a:t>C</a:t>
            </a:r>
            <a:r>
              <a:rPr lang="en-US" dirty="0" smtClean="0"/>
              <a:t>omplete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Master Plan &amp; Conceptual Design Phase Ongoing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Potential Future Improvements: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Parking Structure – increase capacity and possibly include automated parking facility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Exhibition Hall – Demo and build new Hall that also has office, retail and storage spaces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Concert Hall – Increase seating capacity, add new multi-purpose venue, improve lobby, and overall upgrade/refresh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Arena – </a:t>
            </a:r>
            <a:r>
              <a:rPr lang="en-US" b="0" dirty="0"/>
              <a:t>Increase seating capacity, </a:t>
            </a:r>
            <a:r>
              <a:rPr lang="en-US" b="0" dirty="0" smtClean="0"/>
              <a:t>create additional back of house space, </a:t>
            </a:r>
            <a:r>
              <a:rPr lang="en-US" b="0" dirty="0"/>
              <a:t>and overall </a:t>
            </a:r>
            <a:r>
              <a:rPr lang="en-US" b="0" dirty="0" smtClean="0"/>
              <a:t>upgrade/refresh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Victoria Street –  Create shared street along property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Kapiolani Blvd – Incorporate complete streets elements, activate site perimeter to attract increased use of facilities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Grounds – Add public art and gathering places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Connections to Thomas Square Park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Neal S. </a:t>
            </a:r>
            <a:r>
              <a:rPr lang="en-US" altLang="en-US" sz="4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Blaisdell</a:t>
            </a: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Center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384009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688808" y="1143000"/>
            <a:ext cx="4378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Master Plan – EA Complete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Phase 1: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Irrigation and grassing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Hedge and deficient tree removal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Center Banyan trimming</a:t>
            </a:r>
            <a:endParaRPr lang="en-US" dirty="0" smtClean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smtClean="0"/>
              <a:t>Phase 2: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King Kamehameha III statue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Flagpole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State Motto mounted on low rock wall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Comfort station renovation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Bike and walking paths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Grand stairs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Upper terrace revitalization</a:t>
            </a:r>
            <a:endParaRPr lang="en-US" b="0" dirty="0"/>
          </a:p>
          <a:p>
            <a:pPr marL="285750" lvl="0" indent="-182880">
              <a:buFont typeface="Arial" panose="020B0604020202020204" pitchFamily="34" charset="0"/>
              <a:buChar char="•"/>
            </a:pPr>
            <a:r>
              <a:rPr lang="en-US" dirty="0" smtClean="0"/>
              <a:t>Potential Future Improvements: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b="0" dirty="0" smtClean="0"/>
              <a:t>Bandstand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Thomas Square Park</a:t>
            </a:r>
            <a:endParaRPr lang="en-US" altLang="en-US" sz="6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307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Unicode MS" panose="020B0604020202020204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17799</TotalTime>
  <Words>938</Words>
  <Application>Microsoft Office PowerPoint</Application>
  <PresentationFormat>On-screen Show (4:3)</PresentationFormat>
  <Paragraphs>269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Albertus Extra Bold</vt:lpstr>
      <vt:lpstr>Arial</vt:lpstr>
      <vt:lpstr>Courier New</vt:lpstr>
      <vt:lpstr>Times New Roman</vt:lpstr>
      <vt:lpstr>Wingdings</vt:lpstr>
      <vt:lpstr>1_Custom Design</vt:lpstr>
      <vt:lpstr>CorelDRAW</vt:lpstr>
      <vt:lpstr>Image</vt:lpstr>
      <vt:lpstr>Acrobat Document</vt:lpstr>
      <vt:lpstr>PowerPoint Presentation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City and County of Honolulu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CEMENT &amp; CONCRETE PRODUCTS OF HAWAII INDUSTRY PRESENTATION</dc:title>
  <dc:creator>jfujitani</dc:creator>
  <cp:lastModifiedBy>Saiki, Anne H</cp:lastModifiedBy>
  <cp:revision>897</cp:revision>
  <cp:lastPrinted>2017-01-26T23:52:27Z</cp:lastPrinted>
  <dcterms:created xsi:type="dcterms:W3CDTF">2003-10-14T18:50:54Z</dcterms:created>
  <dcterms:modified xsi:type="dcterms:W3CDTF">2017-03-30T20:49:16Z</dcterms:modified>
</cp:coreProperties>
</file>