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410DC-F8B3-438B-A5C5-3A8FE3DB1363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E51CF-989C-4038-B13A-401092D0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8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E51CF-989C-4038-B13A-401092D0B9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7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53C96-94CE-4BF7-B613-66A510FCFA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5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4836" y="4580869"/>
            <a:ext cx="9144000" cy="164149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ACEC Honolulu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873" y="3694375"/>
            <a:ext cx="10293926" cy="754025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County of Hawaii, Department of Environmental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4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4205" y="5465618"/>
            <a:ext cx="5176404" cy="817641"/>
          </a:xfrm>
        </p:spPr>
        <p:txBody>
          <a:bodyPr>
            <a:normAutofit fontScale="90000"/>
          </a:bodyPr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734" y="-114300"/>
            <a:ext cx="9123902" cy="70538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1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en-US" sz="4400" cap="none" dirty="0">
                <a:ln>
                  <a:noFill/>
                </a:ln>
                <a:solidFill>
                  <a:srgbClr val="FFC000"/>
                </a:solidFill>
                <a:ea typeface="+mn-ea"/>
                <a:cs typeface="+mn-cs"/>
              </a:rPr>
              <a:t>Kealakehe Treatment </a:t>
            </a:r>
            <a:r>
              <a:rPr lang="en-US" sz="4400" cap="none" dirty="0" smtClean="0">
                <a:ln>
                  <a:noFill/>
                </a:ln>
                <a:solidFill>
                  <a:srgbClr val="FFC000"/>
                </a:solidFill>
                <a:ea typeface="+mn-ea"/>
                <a:cs typeface="+mn-cs"/>
              </a:rPr>
              <a:t>Facility – R1</a:t>
            </a:r>
            <a:r>
              <a:rPr lang="en-US" sz="4400" cap="none" dirty="0">
                <a:ln>
                  <a:noFill/>
                </a:ln>
                <a:solidFill>
                  <a:srgbClr val="FFC000"/>
                </a:solidFill>
                <a:ea typeface="+mn-ea"/>
                <a:cs typeface="+mn-cs"/>
              </a:rPr>
              <a:t/>
            </a:r>
            <a:br>
              <a:rPr lang="en-US" sz="4400" cap="none" dirty="0">
                <a:ln>
                  <a:noFill/>
                </a:ln>
                <a:solidFill>
                  <a:srgbClr val="FFC000"/>
                </a:solidFill>
                <a:ea typeface="+mn-ea"/>
                <a:cs typeface="+mn-cs"/>
              </a:rPr>
            </a:b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90688"/>
            <a:ext cx="8534400" cy="3615267"/>
          </a:xfrm>
        </p:spPr>
        <p:txBody>
          <a:bodyPr>
            <a:normAutofit fontScale="92500"/>
          </a:bodyPr>
          <a:lstStyle/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WWTP for Kailua-Kona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5.3 million gallons per day ultimate capacity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Constructed early 1990s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Aerated lagoon system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Current flows are about 1.7 million gallons per day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Endangered birds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6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>
                <a:ln>
                  <a:noFill/>
                </a:ln>
                <a:solidFill>
                  <a:srgbClr val="FFC000"/>
                </a:solidFill>
              </a:rPr>
              <a:t>Kealakehe Treatment Facility – R1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2" y="1771650"/>
            <a:ext cx="8779828" cy="4091940"/>
          </a:xfrm>
        </p:spPr>
        <p:txBody>
          <a:bodyPr>
            <a:normAutofit fontScale="55000" lnSpcReduction="20000"/>
          </a:bodyPr>
          <a:lstStyle/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endParaRPr lang="en-US" sz="2800" kern="0" dirty="0" smtClean="0">
              <a:solidFill>
                <a:srgbClr val="FFFF00"/>
              </a:solidFill>
              <a:latin typeface="Franklin Gothic Book" pitchFamily="34" charset="0"/>
            </a:endParaRP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 smtClean="0">
                <a:solidFill>
                  <a:srgbClr val="FFFF00"/>
                </a:solidFill>
                <a:latin typeface="Franklin Gothic Book" pitchFamily="34" charset="0"/>
              </a:rPr>
              <a:t>Recycling </a:t>
            </a: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elements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R-1 recycled water treatment</a:t>
            </a:r>
          </a:p>
          <a:p>
            <a:pPr marL="744538" lvl="2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 smtClean="0">
                <a:solidFill>
                  <a:srgbClr val="FFFF00"/>
                </a:solidFill>
                <a:latin typeface="Franklin Gothic Book" pitchFamily="34" charset="0"/>
              </a:rPr>
              <a:t>UV Treatment</a:t>
            </a:r>
            <a:endParaRPr lang="en-US" sz="5100" kern="0" dirty="0">
              <a:solidFill>
                <a:srgbClr val="FFFF00"/>
              </a:solidFill>
              <a:latin typeface="Franklin Gothic Book" pitchFamily="34" charset="0"/>
            </a:endParaRP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Recycled water irrigation</a:t>
            </a:r>
          </a:p>
          <a:p>
            <a:pPr marL="744538" lvl="2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WWTP buffer parcel</a:t>
            </a:r>
          </a:p>
          <a:p>
            <a:pPr marL="744538" lvl="2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Off-site use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Disposal elements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Subsurface flow constructed wetlands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5100" kern="0" dirty="0">
                <a:solidFill>
                  <a:srgbClr val="FFFF00"/>
                </a:solidFill>
                <a:latin typeface="Franklin Gothic Book" pitchFamily="34" charset="0"/>
              </a:rPr>
              <a:t>Soil aquifer treatment system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endParaRPr lang="en-US" sz="2800" kern="0" dirty="0">
              <a:solidFill>
                <a:prstClr val="black">
                  <a:lumMod val="85000"/>
                  <a:lumOff val="15000"/>
                </a:prstClr>
              </a:solidFill>
              <a:latin typeface="Franklin Gothic Book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5" y="0"/>
            <a:ext cx="11512958" cy="67852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5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488"/>
            <a:ext cx="11198855" cy="65355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7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206" y="4741333"/>
            <a:ext cx="8534400" cy="1507067"/>
          </a:xfrm>
        </p:spPr>
        <p:txBody>
          <a:bodyPr>
            <a:normAutofit fontScale="90000"/>
          </a:bodyPr>
          <a:lstStyle/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Subsurface Flow Constructed </a:t>
            </a:r>
            <a:r>
              <a:rPr lang="en-US" sz="2800" dirty="0" smtClean="0">
                <a:solidFill>
                  <a:srgbClr val="FFC000"/>
                </a:solidFill>
              </a:rPr>
              <a:t>Wetland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  <a:t>Provides additional treatment</a:t>
            </a:r>
            <a:b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</a:br>
            <a: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  <a:t>Nutrient removal</a:t>
            </a:r>
            <a:b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</a:br>
            <a: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  <a:t>Metals removal</a:t>
            </a:r>
            <a:b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</a:br>
            <a: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  <a:t>Trace organic compound removal</a:t>
            </a:r>
            <a:br>
              <a:rPr lang="en-US" sz="2000" kern="0" dirty="0">
                <a:solidFill>
                  <a:srgbClr val="FFFF00"/>
                </a:solidFill>
                <a:latin typeface="Franklin Gothic Book" pitchFamily="34" charset="0"/>
              </a:rPr>
            </a:b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8938400" cy="16719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6" y="329724"/>
            <a:ext cx="11726808" cy="407416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2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Soil Aquifer Treatment (SAT)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800" kern="0" dirty="0">
                <a:solidFill>
                  <a:srgbClr val="FFFF00"/>
                </a:solidFill>
                <a:latin typeface="Franklin Gothic Book" pitchFamily="34" charset="0"/>
              </a:rPr>
              <a:t>USEPA recognized form of land treatment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800" kern="0" dirty="0">
                <a:solidFill>
                  <a:srgbClr val="FFFF00"/>
                </a:solidFill>
                <a:latin typeface="Franklin Gothic Book" pitchFamily="34" charset="0"/>
              </a:rPr>
              <a:t>Removal of: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400" kern="0" dirty="0">
                <a:solidFill>
                  <a:srgbClr val="FFFF00"/>
                </a:solidFill>
                <a:latin typeface="Franklin Gothic Book" pitchFamily="34" charset="0"/>
              </a:rPr>
              <a:t>BOD and TSS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400" kern="0" dirty="0">
                <a:solidFill>
                  <a:srgbClr val="FFFF00"/>
                </a:solidFill>
                <a:latin typeface="Franklin Gothic Book" pitchFamily="34" charset="0"/>
              </a:rPr>
              <a:t>Pathogens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400" kern="0" dirty="0">
                <a:solidFill>
                  <a:srgbClr val="FFFF00"/>
                </a:solidFill>
                <a:latin typeface="Franklin Gothic Book" pitchFamily="34" charset="0"/>
              </a:rPr>
              <a:t>Nutrients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400" kern="0" dirty="0">
                <a:solidFill>
                  <a:srgbClr val="FFFF00"/>
                </a:solidFill>
                <a:latin typeface="Franklin Gothic Book" pitchFamily="34" charset="0"/>
              </a:rPr>
              <a:t>Trace organic compounds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400" kern="0" dirty="0">
                <a:solidFill>
                  <a:srgbClr val="FFFF00"/>
                </a:solidFill>
                <a:latin typeface="Franklin Gothic Book" pitchFamily="34" charset="0"/>
              </a:rPr>
              <a:t>Metals 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2400" kern="0" dirty="0">
                <a:solidFill>
                  <a:srgbClr val="FFFF00"/>
                </a:solidFill>
                <a:latin typeface="Franklin Gothic Book" pitchFamily="34" charset="0"/>
              </a:rPr>
              <a:t>Endocrine disrupters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21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" y="74740"/>
            <a:ext cx="10518480" cy="665752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5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n>
                  <a:noFill/>
                </a:ln>
                <a:solidFill>
                  <a:srgbClr val="FFC000"/>
                </a:solidFill>
              </a:rPr>
              <a:t>Kealakehe Treatment Facility </a:t>
            </a:r>
            <a:r>
              <a:rPr lang="en-US" cap="none" dirty="0">
                <a:ln>
                  <a:noFill/>
                </a:ln>
                <a:solidFill>
                  <a:srgbClr val="002060"/>
                </a:solidFill>
              </a:rPr>
              <a:t>– R1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232" y="1417320"/>
            <a:ext cx="8756968" cy="4377690"/>
          </a:xfrm>
        </p:spPr>
        <p:txBody>
          <a:bodyPr>
            <a:noAutofit/>
          </a:bodyPr>
          <a:lstStyle/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endParaRPr lang="en-US" sz="3200" kern="0" dirty="0" smtClean="0">
              <a:solidFill>
                <a:srgbClr val="FFFF00"/>
              </a:solidFill>
              <a:latin typeface="Franklin Gothic Book" pitchFamily="34" charset="0"/>
            </a:endParaRP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 smtClean="0">
                <a:solidFill>
                  <a:srgbClr val="FFFF00"/>
                </a:solidFill>
                <a:latin typeface="Franklin Gothic Book" pitchFamily="34" charset="0"/>
              </a:rPr>
              <a:t>Total </a:t>
            </a: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project cost:  $48M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State Revolving Fund loan</a:t>
            </a:r>
          </a:p>
          <a:p>
            <a:pPr marL="228600" lvl="0" indent="-228600" defTabSz="914400" fontAlgn="base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Benefits: 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Water reuse extends our water resources 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Significant reduction of nutrient loads to groundwater</a:t>
            </a:r>
          </a:p>
          <a:p>
            <a:pPr marL="515938" lvl="1" indent="-265113" defTabSz="914400" fontAlgn="base">
              <a:lnSpc>
                <a:spcPct val="85000"/>
              </a:lnSpc>
              <a:spcAft>
                <a:spcPct val="0"/>
              </a:spcAft>
              <a:buClr>
                <a:srgbClr val="909D93"/>
              </a:buClr>
              <a:buSzTx/>
              <a:buFont typeface="Arial" pitchFamily="34" charset="0"/>
              <a:buChar char="•"/>
            </a:pPr>
            <a:r>
              <a:rPr lang="en-US" sz="3200" kern="0" dirty="0">
                <a:solidFill>
                  <a:srgbClr val="FFFF00"/>
                </a:solidFill>
                <a:latin typeface="Franklin Gothic Book" pitchFamily="34" charset="0"/>
              </a:rPr>
              <a:t>Recognized form of land application for excess water </a:t>
            </a:r>
            <a:r>
              <a:rPr lang="en-US" sz="3200" kern="0" dirty="0" smtClean="0">
                <a:solidFill>
                  <a:srgbClr val="FFFF00"/>
                </a:solidFill>
                <a:latin typeface="Franklin Gothic Book" pitchFamily="34" charset="0"/>
              </a:rPr>
              <a:t>disposal</a:t>
            </a:r>
            <a:endParaRPr lang="en-US" sz="3200" kern="0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2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County of Hawai’i Department of Environmental Management (DEM)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Structure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Solid Waste Division</a:t>
            </a:r>
          </a:p>
          <a:p>
            <a:pPr lvl="2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Hilo Landfill (East Side)</a:t>
            </a:r>
          </a:p>
          <a:p>
            <a:pPr lvl="2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Puuanahulu Landfill  (West Side)</a:t>
            </a:r>
          </a:p>
          <a:p>
            <a:pPr lvl="2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Recycling</a:t>
            </a:r>
          </a:p>
          <a:p>
            <a:pPr lvl="3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Transfer stations (21)</a:t>
            </a:r>
          </a:p>
          <a:p>
            <a:pPr lvl="3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Abandoned vehicles</a:t>
            </a:r>
          </a:p>
          <a:p>
            <a:pPr lvl="3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Waste Oil</a:t>
            </a:r>
          </a:p>
          <a:p>
            <a:pPr lvl="3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Tires</a:t>
            </a:r>
          </a:p>
          <a:p>
            <a:pPr lvl="3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Household Hazardous Wastes</a:t>
            </a:r>
          </a:p>
          <a:p>
            <a:pPr lvl="3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HI5 Program</a:t>
            </a:r>
          </a:p>
          <a:p>
            <a:pPr lvl="3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Electronics</a:t>
            </a:r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3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County of Hawai’i Department of Environmental Management (DEM)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Waste Water Division WWTF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Hilo 5.0 mgd</a:t>
            </a:r>
            <a:endParaRPr lang="en-US" normalizeH="1" dirty="0" smtClean="0">
              <a:solidFill>
                <a:schemeClr val="accent5"/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Kealakehe (R1) 5.3 mgd</a:t>
            </a:r>
          </a:p>
          <a:p>
            <a:pPr lvl="1"/>
            <a:r>
              <a:rPr lang="en-US" dirty="0" err="1" smtClean="0">
                <a:solidFill>
                  <a:schemeClr val="accent5"/>
                </a:solidFill>
                <a:latin typeface="Arial Narrow" panose="020B0606020202030204" pitchFamily="34" charset="0"/>
              </a:rPr>
              <a:t>Paukaa</a:t>
            </a:r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 &amp; </a:t>
            </a:r>
            <a:r>
              <a:rPr lang="en-US" dirty="0" err="1" smtClean="0">
                <a:solidFill>
                  <a:schemeClr val="accent5"/>
                </a:solidFill>
                <a:latin typeface="Arial Narrow" panose="020B0606020202030204" pitchFamily="34" charset="0"/>
              </a:rPr>
              <a:t>Papaikou</a:t>
            </a:r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 0.35 mgd</a:t>
            </a:r>
          </a:p>
          <a:p>
            <a:pPr lvl="1"/>
            <a:r>
              <a:rPr lang="en-US" dirty="0" err="1" smtClean="0">
                <a:solidFill>
                  <a:schemeClr val="accent5"/>
                </a:solidFill>
                <a:latin typeface="Arial Narrow" panose="020B0606020202030204" pitchFamily="34" charset="0"/>
              </a:rPr>
              <a:t>Pepeekeo</a:t>
            </a:r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 0.5 mgd</a:t>
            </a:r>
          </a:p>
          <a:p>
            <a:pPr lvl="1"/>
            <a:r>
              <a:rPr lang="en-US" dirty="0" err="1" smtClean="0">
                <a:solidFill>
                  <a:schemeClr val="accent5"/>
                </a:solidFill>
                <a:latin typeface="Arial Narrow" panose="020B0606020202030204" pitchFamily="34" charset="0"/>
              </a:rPr>
              <a:t>Kapehu</a:t>
            </a:r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 Camp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Honokaa </a:t>
            </a:r>
            <a:r>
              <a:rPr lang="en-US" smtClean="0">
                <a:solidFill>
                  <a:schemeClr val="accent5"/>
                </a:solidFill>
                <a:latin typeface="Arial Narrow" panose="020B0606020202030204" pitchFamily="34" charset="0"/>
              </a:rPr>
              <a:t>0.2 mgd</a:t>
            </a:r>
          </a:p>
          <a:p>
            <a:endParaRPr lang="en-US" dirty="0" smtClean="0">
              <a:solidFill>
                <a:schemeClr val="accent5"/>
              </a:solidFill>
              <a:latin typeface="Arial Narrow" panose="020B0606020202030204" pitchFamily="34" charset="0"/>
            </a:endParaRPr>
          </a:p>
          <a:p>
            <a:pPr lvl="1"/>
            <a:endParaRPr lang="en-US" dirty="0">
              <a:solidFill>
                <a:schemeClr val="accent5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3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384306"/>
              </p:ext>
            </p:extLst>
          </p:nvPr>
        </p:nvGraphicFramePr>
        <p:xfrm>
          <a:off x="3390902" y="0"/>
          <a:ext cx="5219698" cy="675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0902" y="0"/>
                        <a:ext cx="5219698" cy="675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87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CIP Proposed Budget 2017-2018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5"/>
          </p:nvPr>
        </p:nvSpPr>
        <p:spPr>
          <a:xfrm>
            <a:off x="525780" y="2566555"/>
            <a:ext cx="4098012" cy="3594533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1. Hilo </a:t>
            </a:r>
            <a:r>
              <a:rPr lang="en-US" sz="1600" dirty="0">
                <a:solidFill>
                  <a:srgbClr val="FFFF00"/>
                </a:solidFill>
              </a:rPr>
              <a:t>WWTF Concrete Rehabilitation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2. Kealakehe </a:t>
            </a:r>
            <a:r>
              <a:rPr lang="en-US" sz="1600" dirty="0">
                <a:solidFill>
                  <a:srgbClr val="FFFF00"/>
                </a:solidFill>
              </a:rPr>
              <a:t>R1 Upgrade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3. </a:t>
            </a:r>
            <a:r>
              <a:rPr lang="en-US" sz="1600" dirty="0" err="1" smtClean="0">
                <a:solidFill>
                  <a:srgbClr val="FFFF00"/>
                </a:solidFill>
              </a:rPr>
              <a:t>Pua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Sewage Pump </a:t>
            </a:r>
            <a:r>
              <a:rPr lang="en-US" sz="1600" dirty="0" smtClean="0">
                <a:solidFill>
                  <a:srgbClr val="FFFF00"/>
                </a:solidFill>
              </a:rPr>
              <a:t>Station- </a:t>
            </a:r>
            <a:r>
              <a:rPr lang="en-US" sz="1600" dirty="0">
                <a:solidFill>
                  <a:srgbClr val="FFFF00"/>
                </a:solidFill>
              </a:rPr>
              <a:t>Pump </a:t>
            </a:r>
            <a:r>
              <a:rPr lang="en-US" sz="1600" dirty="0" smtClean="0">
                <a:solidFill>
                  <a:srgbClr val="FFFF00"/>
                </a:solidFill>
              </a:rPr>
              <a:t>Replacement</a:t>
            </a:r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4. Rural Transfer station replacement/enhancement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5. North Kona Effluent Reuse System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6. Na’alehu Wastewater System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7. North Kona Sewer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8. Green Waste </a:t>
            </a:r>
            <a:r>
              <a:rPr lang="en-US" sz="1600" dirty="0" err="1" smtClean="0">
                <a:solidFill>
                  <a:srgbClr val="FFFF00"/>
                </a:solidFill>
              </a:rPr>
              <a:t>Hawi</a:t>
            </a:r>
            <a:r>
              <a:rPr lang="en-US" sz="1600" dirty="0" smtClean="0">
                <a:solidFill>
                  <a:srgbClr val="FFFF00"/>
                </a:solidFill>
              </a:rPr>
              <a:t>`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7879" y="1885950"/>
            <a:ext cx="2936241" cy="576262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2017-2018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6"/>
          </p:nvPr>
        </p:nvSpPr>
        <p:spPr>
          <a:xfrm>
            <a:off x="4795188" y="2566555"/>
            <a:ext cx="2768932" cy="3698876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1. $ 10 million 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2. $ 27 million</a:t>
            </a:r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3. $ 2.3 million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4. $ 2 million	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5. $ 0.6 million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6. $ 1 million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FFFF00"/>
                </a:solidFill>
              </a:rPr>
              <a:t>7. $ 3 million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FFFF00"/>
                </a:solidFill>
              </a:rPr>
              <a:t>8. $ 0.5 million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 est. cost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17"/>
          </p:nvPr>
        </p:nvSpPr>
        <p:spPr>
          <a:xfrm>
            <a:off x="7564121" y="2479877"/>
            <a:ext cx="2448560" cy="3594533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1. $ 10 million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2. $ 54 million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3. $  2 million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4. $ 15 million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5. $  8  million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6. $ 13 million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7. $ 20 million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8. $  0.5 million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2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CIP Proposed </a:t>
            </a:r>
            <a:r>
              <a:rPr lang="en-US" dirty="0" smtClean="0"/>
              <a:t>Budget-Future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WW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838200" y="2571750"/>
            <a:ext cx="3445948" cy="358933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 9. Repair Hilo Digesters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10. Primary Sludge Pump &amp; 	DAFT retrofit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11. </a:t>
            </a:r>
            <a:r>
              <a:rPr lang="en-US" sz="2000" dirty="0" err="1" smtClean="0">
                <a:solidFill>
                  <a:srgbClr val="FFFF00"/>
                </a:solidFill>
              </a:rPr>
              <a:t>Kaumanu</a:t>
            </a:r>
            <a:r>
              <a:rPr lang="en-US" sz="2000" dirty="0" smtClean="0">
                <a:solidFill>
                  <a:srgbClr val="FFFF00"/>
                </a:solidFill>
              </a:rPr>
              <a:t> Gardens 	Collection Sewer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12. </a:t>
            </a:r>
            <a:r>
              <a:rPr lang="en-US" sz="2000" dirty="0" err="1" smtClean="0">
                <a:solidFill>
                  <a:srgbClr val="FFFF00"/>
                </a:solidFill>
              </a:rPr>
              <a:t>Ainako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Aina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Nani</a:t>
            </a:r>
            <a:r>
              <a:rPr lang="en-US" sz="2000" dirty="0" smtClean="0">
                <a:solidFill>
                  <a:srgbClr val="FFFF00"/>
                </a:solidFill>
              </a:rPr>
              <a:t> Collection 	sewer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13. </a:t>
            </a:r>
            <a:r>
              <a:rPr lang="en-US" sz="2000" dirty="0" err="1" smtClean="0">
                <a:solidFill>
                  <a:srgbClr val="FFFF00"/>
                </a:solidFill>
              </a:rPr>
              <a:t>Ainako</a:t>
            </a:r>
            <a:r>
              <a:rPr lang="en-US" sz="2000" dirty="0" smtClean="0">
                <a:solidFill>
                  <a:srgbClr val="FFFF00"/>
                </a:solidFill>
              </a:rPr>
              <a:t> Interceptor </a:t>
            </a:r>
            <a:r>
              <a:rPr lang="en-US" sz="2000" dirty="0" err="1" smtClean="0">
                <a:solidFill>
                  <a:srgbClr val="FFFF00"/>
                </a:solidFill>
              </a:rPr>
              <a:t>Ph</a:t>
            </a:r>
            <a:r>
              <a:rPr lang="en-US" sz="2000" dirty="0" smtClean="0">
                <a:solidFill>
                  <a:srgbClr val="FFFF00"/>
                </a:solidFill>
              </a:rPr>
              <a:t> 2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14. </a:t>
            </a:r>
            <a:r>
              <a:rPr lang="en-US" sz="2000" dirty="0" err="1" smtClean="0">
                <a:solidFill>
                  <a:srgbClr val="FFFF00"/>
                </a:solidFill>
              </a:rPr>
              <a:t>Kalanianaole</a:t>
            </a:r>
            <a:r>
              <a:rPr lang="en-US" sz="2000" dirty="0" smtClean="0">
                <a:solidFill>
                  <a:srgbClr val="FFFF00"/>
                </a:solidFill>
              </a:rPr>
              <a:t> Sewer Ph2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15. Modify Hilo Digester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Year Anticipated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46536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 9. 2018-2019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10. 2018-2019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11. 2018-2020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12. 2018-2020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13. 2018-2020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14. 2019-2021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15. 2020-2022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/>
              <a:t>Total Anticipated Budget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22554" y="2571750"/>
            <a:ext cx="2932113" cy="3351069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 9. $ 15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10. $ 20 million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11. $ 5.75 million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12. $ 4.6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13. $ 3.6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14. $ 4.6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15. $ 10 million</a:t>
            </a:r>
          </a:p>
          <a:p>
            <a:endParaRPr lang="en-US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81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CIP Proposed </a:t>
            </a:r>
            <a:r>
              <a:rPr lang="en-US" dirty="0" smtClean="0"/>
              <a:t>Budget-Future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SW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51560" y="2571750"/>
            <a:ext cx="3232588" cy="358933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 16. Landfill Closure-Hilo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17. Hilo Scrap metal Closure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18. Replace Kona base yard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19. Improve E Hawaii Sort Station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20. Replace Waimea base yard </a:t>
            </a:r>
            <a:r>
              <a:rPr lang="en-US" sz="2000" dirty="0" err="1" smtClean="0">
                <a:solidFill>
                  <a:srgbClr val="FFFF00"/>
                </a:solidFill>
              </a:rPr>
              <a:t>Bldg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21. Landfill gas collection-WHLF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22. Replace Hilo Disposal Area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Year Anticipated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46536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16. 2018-2019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17. 2018-2019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18. 2018-2019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19. 2018-2020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20. 2018-2020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21. 2019-2020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22. 2019-2020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/>
              <a:t>Total Anticipated Budget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22554" y="2571750"/>
            <a:ext cx="2932113" cy="335106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16. $ 20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17. $  7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18. $ 0.5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19. $ 0.7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21. $ 3.6 million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21. $ 2 million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22. $ 3 million</a:t>
            </a:r>
          </a:p>
          <a:p>
            <a:endParaRPr lang="en-US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6,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0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CIP Proposed </a:t>
            </a:r>
            <a:r>
              <a:rPr lang="en-US" dirty="0" smtClean="0"/>
              <a:t>Budget-Future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708660" y="2571750"/>
            <a:ext cx="3575488" cy="35893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23. Multiple Upgrade and replacements WW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24. Multiple </a:t>
            </a:r>
            <a:r>
              <a:rPr lang="en-US" sz="2800" dirty="0">
                <a:solidFill>
                  <a:srgbClr val="FFFF00"/>
                </a:solidFill>
              </a:rPr>
              <a:t>Upgrade and replacements </a:t>
            </a:r>
            <a:r>
              <a:rPr lang="en-US" sz="2800" dirty="0" smtClean="0">
                <a:solidFill>
                  <a:srgbClr val="FFFF00"/>
                </a:solidFill>
              </a:rPr>
              <a:t>SW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Year Anticipated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4653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23. 2020-2022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24. 2020-2024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/>
              <a:t>Total Anticipated Budget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22554" y="2571750"/>
            <a:ext cx="2932113" cy="33510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23. $ 17.2 million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24. $ 16.0 million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6,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716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R1 water 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Kealakehe Treatment facility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0095-BE61-48CF-94D7-0439AA3E8B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0885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975</TotalTime>
  <Words>644</Words>
  <Application>Microsoft Office PowerPoint</Application>
  <PresentationFormat>Widescreen</PresentationFormat>
  <Paragraphs>209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Corbel</vt:lpstr>
      <vt:lpstr>Franklin Gothic Book</vt:lpstr>
      <vt:lpstr>Depth</vt:lpstr>
      <vt:lpstr>Acrobat Document</vt:lpstr>
      <vt:lpstr>ACEC Honolulu</vt:lpstr>
      <vt:lpstr>County of Hawai’i Department of Environmental Management (DEM)</vt:lpstr>
      <vt:lpstr>County of Hawai’i Department of Environmental Management (DEM)</vt:lpstr>
      <vt:lpstr>PowerPoint Presentation</vt:lpstr>
      <vt:lpstr>CIP Proposed Budget 2017-2018</vt:lpstr>
      <vt:lpstr>CIP Proposed Budget-Future</vt:lpstr>
      <vt:lpstr>CIP Proposed Budget-Future</vt:lpstr>
      <vt:lpstr>CIP Proposed Budget-Future</vt:lpstr>
      <vt:lpstr>R1 water Treatment</vt:lpstr>
      <vt:lpstr>PowerPoint Presentation</vt:lpstr>
      <vt:lpstr>Kealakehe Treatment Facility – R1 </vt:lpstr>
      <vt:lpstr>Kealakehe Treatment Facility – R1</vt:lpstr>
      <vt:lpstr>PowerPoint Presentation</vt:lpstr>
      <vt:lpstr>PowerPoint Presentation</vt:lpstr>
      <vt:lpstr>Subsurface Flow Constructed Wetland Provides additional treatment Nutrient removal Metals removal Trace organic compound removal </vt:lpstr>
      <vt:lpstr>Soil Aquifer Treatment (SAT)</vt:lpstr>
      <vt:lpstr>PowerPoint Presentation</vt:lpstr>
      <vt:lpstr>Kealakehe Treatment Facility – R1</vt:lpstr>
    </vt:vector>
  </TitlesOfParts>
  <Company>County of Hawaii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ACEC Honolulu</dc:title>
  <dc:creator>Kucharski, William</dc:creator>
  <cp:lastModifiedBy>Kucharski, William</cp:lastModifiedBy>
  <cp:revision>26</cp:revision>
  <dcterms:created xsi:type="dcterms:W3CDTF">2017-03-10T20:21:22Z</dcterms:created>
  <dcterms:modified xsi:type="dcterms:W3CDTF">2017-04-05T03:38:19Z</dcterms:modified>
</cp:coreProperties>
</file>