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6" r:id="rId2"/>
  </p:sldMasterIdLst>
  <p:notesMasterIdLst>
    <p:notesMasterId r:id="rId33"/>
  </p:notesMasterIdLst>
  <p:handoutMasterIdLst>
    <p:handoutMasterId r:id="rId34"/>
  </p:handoutMasterIdLst>
  <p:sldIdLst>
    <p:sldId id="319" r:id="rId3"/>
    <p:sldId id="320" r:id="rId4"/>
    <p:sldId id="348" r:id="rId5"/>
    <p:sldId id="349" r:id="rId6"/>
    <p:sldId id="350" r:id="rId7"/>
    <p:sldId id="365" r:id="rId8"/>
    <p:sldId id="366" r:id="rId9"/>
    <p:sldId id="367" r:id="rId10"/>
    <p:sldId id="368" r:id="rId11"/>
    <p:sldId id="369" r:id="rId12"/>
    <p:sldId id="373" r:id="rId13"/>
    <p:sldId id="375" r:id="rId14"/>
    <p:sldId id="374" r:id="rId15"/>
    <p:sldId id="385" r:id="rId16"/>
    <p:sldId id="386" r:id="rId17"/>
    <p:sldId id="376" r:id="rId18"/>
    <p:sldId id="396" r:id="rId19"/>
    <p:sldId id="339" r:id="rId20"/>
    <p:sldId id="338" r:id="rId21"/>
    <p:sldId id="278" r:id="rId22"/>
    <p:sldId id="388" r:id="rId23"/>
    <p:sldId id="389" r:id="rId24"/>
    <p:sldId id="390" r:id="rId25"/>
    <p:sldId id="391" r:id="rId26"/>
    <p:sldId id="392" r:id="rId27"/>
    <p:sldId id="393" r:id="rId28"/>
    <p:sldId id="394" r:id="rId29"/>
    <p:sldId id="395" r:id="rId30"/>
    <p:sldId id="387" r:id="rId31"/>
    <p:sldId id="346"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Geneva" pitchFamily="121"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Geneva" pitchFamily="121"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Geneva" pitchFamily="121"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Geneva" pitchFamily="121"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Geneva" pitchFamily="121" charset="-128"/>
        <a:cs typeface="+mn-cs"/>
      </a:defRPr>
    </a:lvl5pPr>
    <a:lvl6pPr marL="2286000" algn="l" defTabSz="914400" rtl="0" eaLnBrk="1" latinLnBrk="0" hangingPunct="1">
      <a:defRPr sz="2400" kern="1200">
        <a:solidFill>
          <a:schemeClr val="tx1"/>
        </a:solidFill>
        <a:latin typeface="Times" pitchFamily="18" charset="0"/>
        <a:ea typeface="Geneva" pitchFamily="121" charset="-128"/>
        <a:cs typeface="+mn-cs"/>
      </a:defRPr>
    </a:lvl6pPr>
    <a:lvl7pPr marL="2743200" algn="l" defTabSz="914400" rtl="0" eaLnBrk="1" latinLnBrk="0" hangingPunct="1">
      <a:defRPr sz="2400" kern="1200">
        <a:solidFill>
          <a:schemeClr val="tx1"/>
        </a:solidFill>
        <a:latin typeface="Times" pitchFamily="18" charset="0"/>
        <a:ea typeface="Geneva" pitchFamily="121" charset="-128"/>
        <a:cs typeface="+mn-cs"/>
      </a:defRPr>
    </a:lvl7pPr>
    <a:lvl8pPr marL="3200400" algn="l" defTabSz="914400" rtl="0" eaLnBrk="1" latinLnBrk="0" hangingPunct="1">
      <a:defRPr sz="2400" kern="1200">
        <a:solidFill>
          <a:schemeClr val="tx1"/>
        </a:solidFill>
        <a:latin typeface="Times" pitchFamily="18" charset="0"/>
        <a:ea typeface="Geneva" pitchFamily="121" charset="-128"/>
        <a:cs typeface="+mn-cs"/>
      </a:defRPr>
    </a:lvl8pPr>
    <a:lvl9pPr marL="3657600" algn="l" defTabSz="914400" rtl="0" eaLnBrk="1" latinLnBrk="0" hangingPunct="1">
      <a:defRPr sz="2400" kern="1200">
        <a:solidFill>
          <a:schemeClr val="tx1"/>
        </a:solidFill>
        <a:latin typeface="Times" pitchFamily="18" charset="0"/>
        <a:ea typeface="Geneva" pitchFamily="12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5B5"/>
    <a:srgbClr val="0000FF"/>
    <a:srgbClr val="007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0" autoAdjust="0"/>
    <p:restoredTop sz="70375" autoAdjust="0"/>
  </p:normalViewPr>
  <p:slideViewPr>
    <p:cSldViewPr>
      <p:cViewPr varScale="1">
        <p:scale>
          <a:sx n="81" d="100"/>
          <a:sy n="81" d="100"/>
        </p:scale>
        <p:origin x="-248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8" d="100"/>
          <a:sy n="88" d="100"/>
        </p:scale>
        <p:origin x="35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cdmxm\lundincd\d1618549\CIP%20Database%20and%20PD%20Forms.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cdmxm\lundincd\d1618549\CIP%20Database%20and%20PD%20Forms.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3789798014379E-2"/>
          <c:y val="0.240336774570201"/>
          <c:w val="0.95367416029518104"/>
          <c:h val="0.64379043881099196"/>
        </c:manualLayout>
      </c:layout>
      <c:pie3DChart>
        <c:varyColors val="1"/>
        <c:ser>
          <c:idx val="0"/>
          <c:order val="0"/>
          <c:spPr>
            <a:solidFill>
              <a:schemeClr val="accent2">
                <a:lumMod val="50000"/>
              </a:schemeClr>
            </a:solidFill>
          </c:spPr>
          <c:dPt>
            <c:idx val="0"/>
            <c:bubble3D val="0"/>
            <c:spPr>
              <a:solidFill>
                <a:schemeClr val="accent2">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704-4CCE-9AB2-56682F401138}"/>
              </c:ext>
            </c:extLst>
          </c:dPt>
          <c:dPt>
            <c:idx val="1"/>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704-4CCE-9AB2-56682F40113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704-4CCE-9AB2-56682F401138}"/>
              </c:ext>
            </c:extLst>
          </c:dPt>
          <c:cat>
            <c:strRef>
              <c:f>'CIP Cover'!$L$2:$L$4</c:f>
              <c:strCache>
                <c:ptCount val="3"/>
                <c:pt idx="0">
                  <c:v>R&amp;D</c:v>
                </c:pt>
                <c:pt idx="1">
                  <c:v>R&amp;R</c:v>
                </c:pt>
                <c:pt idx="2">
                  <c:v>CapEx</c:v>
                </c:pt>
              </c:strCache>
            </c:strRef>
          </c:cat>
          <c:val>
            <c:numRef>
              <c:f>'CIP Cover'!$M$2:$M$4</c:f>
              <c:numCache>
                <c:formatCode>_(* #,##0.0_);_(* \(#,##0.0\);_(* "-"??_);_(@_)</c:formatCode>
                <c:ptCount val="3"/>
                <c:pt idx="0">
                  <c:v>71.784999999999997</c:v>
                </c:pt>
                <c:pt idx="1">
                  <c:v>1438.7785886285469</c:v>
                </c:pt>
                <c:pt idx="2">
                  <c:v>977.40020909090799</c:v>
                </c:pt>
              </c:numCache>
            </c:numRef>
          </c:val>
          <c:extLst xmlns:c16r2="http://schemas.microsoft.com/office/drawing/2015/06/chart">
            <c:ext xmlns:c16="http://schemas.microsoft.com/office/drawing/2014/chart" uri="{C3380CC4-5D6E-409C-BE32-E72D297353CC}">
              <c16:uniqueId val="{00000006-1704-4CCE-9AB2-56682F401138}"/>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871733424626297E-2"/>
          <c:y val="0.29391928135963202"/>
          <c:w val="0.92226149720415396"/>
          <c:h val="0.6206243331804349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EFF-475C-B322-346850EA7A27}"/>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EFF-475C-B322-346850EA7A27}"/>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EFF-475C-B322-346850EA7A27}"/>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EFF-475C-B322-346850EA7A27}"/>
              </c:ext>
            </c:extLst>
          </c:dPt>
          <c:dPt>
            <c:idx val="4"/>
            <c:bubble3D val="0"/>
            <c:spPr>
              <a:solidFill>
                <a:schemeClr val="accent2">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EFF-475C-B322-346850EA7A27}"/>
              </c:ext>
            </c:extLst>
          </c:dPt>
          <c:dPt>
            <c:idx val="5"/>
            <c:bubble3D val="0"/>
            <c:spPr>
              <a:solidFill>
                <a:srgbClr val="0000FF"/>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EFF-475C-B322-346850EA7A27}"/>
              </c:ext>
            </c:extLst>
          </c:dPt>
          <c:dPt>
            <c:idx val="6"/>
            <c:bubble3D val="0"/>
            <c:spPr>
              <a:solidFill>
                <a:schemeClr val="accent6">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EFF-475C-B322-346850EA7A27}"/>
              </c:ext>
            </c:extLst>
          </c:dPt>
          <c:dPt>
            <c:idx val="7"/>
            <c:bubble3D val="0"/>
            <c:spPr>
              <a:solidFill>
                <a:srgbClr val="003399"/>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1EFF-475C-B322-346850EA7A27}"/>
              </c:ext>
            </c:extLst>
          </c:dPt>
          <c:cat>
            <c:strRef>
              <c:f>'CIP Cover'!$L$8:$L$15</c:f>
              <c:strCache>
                <c:ptCount val="8"/>
                <c:pt idx="0">
                  <c:v>Nonpotable</c:v>
                </c:pt>
                <c:pt idx="1">
                  <c:v>Tools &amp; Resources</c:v>
                </c:pt>
                <c:pt idx="2">
                  <c:v>Treatment</c:v>
                </c:pt>
                <c:pt idx="3">
                  <c:v>Sources</c:v>
                </c:pt>
                <c:pt idx="4">
                  <c:v>Facilities</c:v>
                </c:pt>
                <c:pt idx="5">
                  <c:v>Storage</c:v>
                </c:pt>
                <c:pt idx="6">
                  <c:v>Pumps</c:v>
                </c:pt>
                <c:pt idx="7">
                  <c:v>Pipelines</c:v>
                </c:pt>
              </c:strCache>
            </c:strRef>
          </c:cat>
          <c:val>
            <c:numRef>
              <c:f>'CIP Cover'!$M$8:$M$15</c:f>
              <c:numCache>
                <c:formatCode>_("$"* #,##0.00_);_("$"* \(#,##0.00\);_("$"* "-"??_);_(@_)</c:formatCode>
                <c:ptCount val="8"/>
                <c:pt idx="0">
                  <c:v>62.429099999999998</c:v>
                </c:pt>
                <c:pt idx="1">
                  <c:v>34.324609657320828</c:v>
                </c:pt>
                <c:pt idx="2">
                  <c:v>76.979100000000003</c:v>
                </c:pt>
                <c:pt idx="3">
                  <c:v>202.4581</c:v>
                </c:pt>
                <c:pt idx="4">
                  <c:v>313.56533369806277</c:v>
                </c:pt>
                <c:pt idx="5">
                  <c:v>318.61049999999989</c:v>
                </c:pt>
                <c:pt idx="6">
                  <c:v>293.01611686407188</c:v>
                </c:pt>
                <c:pt idx="7">
                  <c:v>1186.5809374999999</c:v>
                </c:pt>
              </c:numCache>
            </c:numRef>
          </c:val>
          <c:extLst xmlns:c16r2="http://schemas.microsoft.com/office/drawing/2015/06/chart">
            <c:ext xmlns:c16="http://schemas.microsoft.com/office/drawing/2014/chart" uri="{C3380CC4-5D6E-409C-BE32-E72D297353CC}">
              <c16:uniqueId val="{00000010-1EFF-475C-B322-346850EA7A2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RHMW02 as of October</a:t>
            </a:r>
            <a:r>
              <a:rPr lang="en-US" sz="1400" baseline="0" dirty="0"/>
              <a:t> 2016</a:t>
            </a:r>
            <a:endParaRPr lang="en-US" sz="1400" dirty="0"/>
          </a:p>
        </c:rich>
      </c:tx>
      <c:layout/>
      <c:overlay val="0"/>
    </c:title>
    <c:autoTitleDeleted val="0"/>
    <c:plotArea>
      <c:layout>
        <c:manualLayout>
          <c:layoutTarget val="inner"/>
          <c:xMode val="edge"/>
          <c:yMode val="edge"/>
          <c:x val="7.6560901285644384E-2"/>
          <c:y val="9.3502608046458019E-2"/>
          <c:w val="0.88053950353663435"/>
          <c:h val="0.78044095586363138"/>
        </c:manualLayout>
      </c:layout>
      <c:lineChart>
        <c:grouping val="standard"/>
        <c:varyColors val="0"/>
        <c:ser>
          <c:idx val="0"/>
          <c:order val="0"/>
          <c:tx>
            <c:strRef>
              <c:f>'RHMW02 - Sorted'!$B$53</c:f>
              <c:strCache>
                <c:ptCount val="1"/>
                <c:pt idx="0">
                  <c:v>TPH-d (ppb)</c:v>
                </c:pt>
              </c:strCache>
            </c:strRef>
          </c:tx>
          <c:spPr>
            <a:ln w="19050"/>
          </c:spPr>
          <c:cat>
            <c:numRef>
              <c:f>'RHMW02 - Sorted'!$A$54:$A$104</c:f>
              <c:numCache>
                <c:formatCode>m/d/yyyy</c:formatCode>
                <c:ptCount val="51"/>
                <c:pt idx="0">
                  <c:v>38615</c:v>
                </c:pt>
                <c:pt idx="1">
                  <c:v>38908</c:v>
                </c:pt>
                <c:pt idx="2">
                  <c:v>39056</c:v>
                </c:pt>
                <c:pt idx="3">
                  <c:v>39168</c:v>
                </c:pt>
                <c:pt idx="4">
                  <c:v>39245</c:v>
                </c:pt>
                <c:pt idx="5">
                  <c:v>39335</c:v>
                </c:pt>
                <c:pt idx="6">
                  <c:v>39462</c:v>
                </c:pt>
                <c:pt idx="7">
                  <c:v>39553</c:v>
                </c:pt>
                <c:pt idx="8">
                  <c:v>39658</c:v>
                </c:pt>
                <c:pt idx="9">
                  <c:v>39743</c:v>
                </c:pt>
                <c:pt idx="10">
                  <c:v>39848</c:v>
                </c:pt>
                <c:pt idx="11">
                  <c:v>39946</c:v>
                </c:pt>
                <c:pt idx="12">
                  <c:v>40009</c:v>
                </c:pt>
                <c:pt idx="13">
                  <c:v>40099</c:v>
                </c:pt>
                <c:pt idx="14">
                  <c:v>40204</c:v>
                </c:pt>
                <c:pt idx="15">
                  <c:v>40281</c:v>
                </c:pt>
                <c:pt idx="16">
                  <c:v>40372</c:v>
                </c:pt>
                <c:pt idx="17">
                  <c:v>40469</c:v>
                </c:pt>
                <c:pt idx="18">
                  <c:v>40561</c:v>
                </c:pt>
                <c:pt idx="19">
                  <c:v>40652</c:v>
                </c:pt>
                <c:pt idx="20">
                  <c:v>40743</c:v>
                </c:pt>
                <c:pt idx="21">
                  <c:v>40840</c:v>
                </c:pt>
                <c:pt idx="22">
                  <c:v>40934</c:v>
                </c:pt>
                <c:pt idx="23">
                  <c:v>41015</c:v>
                </c:pt>
                <c:pt idx="24">
                  <c:v>41108</c:v>
                </c:pt>
                <c:pt idx="25">
                  <c:v>41204</c:v>
                </c:pt>
                <c:pt idx="26">
                  <c:v>41302</c:v>
                </c:pt>
                <c:pt idx="27">
                  <c:v>41386</c:v>
                </c:pt>
                <c:pt idx="28">
                  <c:v>41477</c:v>
                </c:pt>
                <c:pt idx="29">
                  <c:v>41568</c:v>
                </c:pt>
                <c:pt idx="30">
                  <c:v>41654</c:v>
                </c:pt>
                <c:pt idx="31">
                  <c:v>41667</c:v>
                </c:pt>
                <c:pt idx="32">
                  <c:v>41694</c:v>
                </c:pt>
                <c:pt idx="33">
                  <c:v>41703</c:v>
                </c:pt>
                <c:pt idx="34">
                  <c:v>41708</c:v>
                </c:pt>
                <c:pt idx="35">
                  <c:v>41723</c:v>
                </c:pt>
                <c:pt idx="36">
                  <c:v>41736</c:v>
                </c:pt>
                <c:pt idx="37">
                  <c:v>41750</c:v>
                </c:pt>
                <c:pt idx="38">
                  <c:v>41786</c:v>
                </c:pt>
                <c:pt idx="39">
                  <c:v>41813</c:v>
                </c:pt>
                <c:pt idx="40">
                  <c:v>41841</c:v>
                </c:pt>
                <c:pt idx="41">
                  <c:v>41939</c:v>
                </c:pt>
                <c:pt idx="42">
                  <c:v>42032</c:v>
                </c:pt>
                <c:pt idx="43">
                  <c:v>42114</c:v>
                </c:pt>
                <c:pt idx="44">
                  <c:v>42180</c:v>
                </c:pt>
                <c:pt idx="45">
                  <c:v>42205</c:v>
                </c:pt>
                <c:pt idx="46">
                  <c:v>42297</c:v>
                </c:pt>
                <c:pt idx="47">
                  <c:v>42389</c:v>
                </c:pt>
                <c:pt idx="48">
                  <c:v>42480</c:v>
                </c:pt>
                <c:pt idx="49">
                  <c:v>42571</c:v>
                </c:pt>
                <c:pt idx="50">
                  <c:v>42662</c:v>
                </c:pt>
              </c:numCache>
            </c:numRef>
          </c:cat>
          <c:val>
            <c:numRef>
              <c:f>'RHMW02 - Sorted'!$B$54:$B$104</c:f>
              <c:numCache>
                <c:formatCode>General</c:formatCode>
                <c:ptCount val="51"/>
                <c:pt idx="0">
                  <c:v>2660</c:v>
                </c:pt>
                <c:pt idx="1">
                  <c:v>2800</c:v>
                </c:pt>
                <c:pt idx="2">
                  <c:v>2600</c:v>
                </c:pt>
                <c:pt idx="3">
                  <c:v>2750</c:v>
                </c:pt>
                <c:pt idx="4">
                  <c:v>2750</c:v>
                </c:pt>
                <c:pt idx="5">
                  <c:v>2810</c:v>
                </c:pt>
                <c:pt idx="6">
                  <c:v>2310</c:v>
                </c:pt>
                <c:pt idx="7">
                  <c:v>3120</c:v>
                </c:pt>
                <c:pt idx="8">
                  <c:v>4470</c:v>
                </c:pt>
                <c:pt idx="9">
                  <c:v>4540</c:v>
                </c:pt>
                <c:pt idx="10">
                  <c:v>2840</c:v>
                </c:pt>
                <c:pt idx="11">
                  <c:v>1620</c:v>
                </c:pt>
                <c:pt idx="12">
                  <c:v>1450</c:v>
                </c:pt>
                <c:pt idx="13">
                  <c:v>2570</c:v>
                </c:pt>
                <c:pt idx="14">
                  <c:v>2130</c:v>
                </c:pt>
                <c:pt idx="15">
                  <c:v>2350</c:v>
                </c:pt>
                <c:pt idx="16">
                  <c:v>3060</c:v>
                </c:pt>
                <c:pt idx="17">
                  <c:v>1700</c:v>
                </c:pt>
                <c:pt idx="18">
                  <c:v>1100</c:v>
                </c:pt>
                <c:pt idx="19">
                  <c:v>1100</c:v>
                </c:pt>
                <c:pt idx="20">
                  <c:v>1100</c:v>
                </c:pt>
                <c:pt idx="21">
                  <c:v>750</c:v>
                </c:pt>
                <c:pt idx="22">
                  <c:v>1700</c:v>
                </c:pt>
                <c:pt idx="23">
                  <c:v>1200</c:v>
                </c:pt>
                <c:pt idx="24">
                  <c:v>1700</c:v>
                </c:pt>
                <c:pt idx="25">
                  <c:v>2200</c:v>
                </c:pt>
                <c:pt idx="26">
                  <c:v>1700</c:v>
                </c:pt>
                <c:pt idx="27">
                  <c:v>2600</c:v>
                </c:pt>
                <c:pt idx="28">
                  <c:v>2500</c:v>
                </c:pt>
                <c:pt idx="29">
                  <c:v>2400</c:v>
                </c:pt>
                <c:pt idx="30">
                  <c:v>5000</c:v>
                </c:pt>
                <c:pt idx="31">
                  <c:v>2300</c:v>
                </c:pt>
                <c:pt idx="32">
                  <c:v>2200</c:v>
                </c:pt>
                <c:pt idx="33">
                  <c:v>2100</c:v>
                </c:pt>
                <c:pt idx="34">
                  <c:v>930</c:v>
                </c:pt>
                <c:pt idx="35">
                  <c:v>1700</c:v>
                </c:pt>
                <c:pt idx="36">
                  <c:v>3500</c:v>
                </c:pt>
                <c:pt idx="37">
                  <c:v>1900</c:v>
                </c:pt>
                <c:pt idx="38">
                  <c:v>1500</c:v>
                </c:pt>
                <c:pt idx="39">
                  <c:v>1800</c:v>
                </c:pt>
                <c:pt idx="40">
                  <c:v>1200</c:v>
                </c:pt>
                <c:pt idx="41">
                  <c:v>2000</c:v>
                </c:pt>
                <c:pt idx="42">
                  <c:v>1100</c:v>
                </c:pt>
                <c:pt idx="43">
                  <c:v>5200</c:v>
                </c:pt>
                <c:pt idx="44">
                  <c:v>3800</c:v>
                </c:pt>
                <c:pt idx="45">
                  <c:v>3900</c:v>
                </c:pt>
                <c:pt idx="46">
                  <c:v>6100</c:v>
                </c:pt>
                <c:pt idx="47">
                  <c:v>6500</c:v>
                </c:pt>
                <c:pt idx="48">
                  <c:v>4400</c:v>
                </c:pt>
                <c:pt idx="49">
                  <c:v>3600</c:v>
                </c:pt>
                <c:pt idx="50">
                  <c:v>1300</c:v>
                </c:pt>
              </c:numCache>
            </c:numRef>
          </c:val>
          <c:smooth val="0"/>
          <c:extLst xmlns:c16r2="http://schemas.microsoft.com/office/drawing/2015/06/chart">
            <c:ext xmlns:c16="http://schemas.microsoft.com/office/drawing/2014/chart" uri="{C3380CC4-5D6E-409C-BE32-E72D297353CC}">
              <c16:uniqueId val="{00000000-469A-49A6-9767-4244D74AB524}"/>
            </c:ext>
          </c:extLst>
        </c:ser>
        <c:ser>
          <c:idx val="1"/>
          <c:order val="1"/>
          <c:tx>
            <c:strRef>
              <c:f>'RHMW02 - Sorted'!$O$53</c:f>
              <c:strCache>
                <c:ptCount val="1"/>
                <c:pt idx="0">
                  <c:v>TPH-d DOH EAL Gross contamination</c:v>
                </c:pt>
              </c:strCache>
            </c:strRef>
          </c:tx>
          <c:spPr>
            <a:ln w="19050"/>
          </c:spPr>
          <c:cat>
            <c:numRef>
              <c:f>'RHMW02 - Sorted'!$A$54:$A$104</c:f>
              <c:numCache>
                <c:formatCode>m/d/yyyy</c:formatCode>
                <c:ptCount val="51"/>
                <c:pt idx="0">
                  <c:v>38615</c:v>
                </c:pt>
                <c:pt idx="1">
                  <c:v>38908</c:v>
                </c:pt>
                <c:pt idx="2">
                  <c:v>39056</c:v>
                </c:pt>
                <c:pt idx="3">
                  <c:v>39168</c:v>
                </c:pt>
                <c:pt idx="4">
                  <c:v>39245</c:v>
                </c:pt>
                <c:pt idx="5">
                  <c:v>39335</c:v>
                </c:pt>
                <c:pt idx="6">
                  <c:v>39462</c:v>
                </c:pt>
                <c:pt idx="7">
                  <c:v>39553</c:v>
                </c:pt>
                <c:pt idx="8">
                  <c:v>39658</c:v>
                </c:pt>
                <c:pt idx="9">
                  <c:v>39743</c:v>
                </c:pt>
                <c:pt idx="10">
                  <c:v>39848</c:v>
                </c:pt>
                <c:pt idx="11">
                  <c:v>39946</c:v>
                </c:pt>
                <c:pt idx="12">
                  <c:v>40009</c:v>
                </c:pt>
                <c:pt idx="13">
                  <c:v>40099</c:v>
                </c:pt>
                <c:pt idx="14">
                  <c:v>40204</c:v>
                </c:pt>
                <c:pt idx="15">
                  <c:v>40281</c:v>
                </c:pt>
                <c:pt idx="16">
                  <c:v>40372</c:v>
                </c:pt>
                <c:pt idx="17">
                  <c:v>40469</c:v>
                </c:pt>
                <c:pt idx="18">
                  <c:v>40561</c:v>
                </c:pt>
                <c:pt idx="19">
                  <c:v>40652</c:v>
                </c:pt>
                <c:pt idx="20">
                  <c:v>40743</c:v>
                </c:pt>
                <c:pt idx="21">
                  <c:v>40840</c:v>
                </c:pt>
                <c:pt idx="22">
                  <c:v>40934</c:v>
                </c:pt>
                <c:pt idx="23">
                  <c:v>41015</c:v>
                </c:pt>
                <c:pt idx="24">
                  <c:v>41108</c:v>
                </c:pt>
                <c:pt idx="25">
                  <c:v>41204</c:v>
                </c:pt>
                <c:pt idx="26">
                  <c:v>41302</c:v>
                </c:pt>
                <c:pt idx="27">
                  <c:v>41386</c:v>
                </c:pt>
                <c:pt idx="28">
                  <c:v>41477</c:v>
                </c:pt>
                <c:pt idx="29">
                  <c:v>41568</c:v>
                </c:pt>
                <c:pt idx="30">
                  <c:v>41654</c:v>
                </c:pt>
                <c:pt idx="31">
                  <c:v>41667</c:v>
                </c:pt>
                <c:pt idx="32">
                  <c:v>41694</c:v>
                </c:pt>
                <c:pt idx="33">
                  <c:v>41703</c:v>
                </c:pt>
                <c:pt idx="34">
                  <c:v>41708</c:v>
                </c:pt>
                <c:pt idx="35">
                  <c:v>41723</c:v>
                </c:pt>
                <c:pt idx="36">
                  <c:v>41736</c:v>
                </c:pt>
                <c:pt idx="37">
                  <c:v>41750</c:v>
                </c:pt>
                <c:pt idx="38">
                  <c:v>41786</c:v>
                </c:pt>
                <c:pt idx="39">
                  <c:v>41813</c:v>
                </c:pt>
                <c:pt idx="40">
                  <c:v>41841</c:v>
                </c:pt>
                <c:pt idx="41">
                  <c:v>41939</c:v>
                </c:pt>
                <c:pt idx="42">
                  <c:v>42032</c:v>
                </c:pt>
                <c:pt idx="43">
                  <c:v>42114</c:v>
                </c:pt>
                <c:pt idx="44">
                  <c:v>42180</c:v>
                </c:pt>
                <c:pt idx="45">
                  <c:v>42205</c:v>
                </c:pt>
                <c:pt idx="46">
                  <c:v>42297</c:v>
                </c:pt>
                <c:pt idx="47">
                  <c:v>42389</c:v>
                </c:pt>
                <c:pt idx="48">
                  <c:v>42480</c:v>
                </c:pt>
                <c:pt idx="49">
                  <c:v>42571</c:v>
                </c:pt>
                <c:pt idx="50">
                  <c:v>42662</c:v>
                </c:pt>
              </c:numCache>
            </c:numRef>
          </c:cat>
          <c:val>
            <c:numRef>
              <c:f>'RHMW02 - Sorted'!$O$54:$O$104</c:f>
              <c:numCache>
                <c:formatCode>General</c:formatCode>
                <c:ptCount val="5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numCache>
            </c:numRef>
          </c:val>
          <c:smooth val="0"/>
          <c:extLst xmlns:c16r2="http://schemas.microsoft.com/office/drawing/2015/06/chart">
            <c:ext xmlns:c16="http://schemas.microsoft.com/office/drawing/2014/chart" uri="{C3380CC4-5D6E-409C-BE32-E72D297353CC}">
              <c16:uniqueId val="{00000001-469A-49A6-9767-4244D74AB524}"/>
            </c:ext>
          </c:extLst>
        </c:ser>
        <c:ser>
          <c:idx val="2"/>
          <c:order val="2"/>
          <c:tx>
            <c:strRef>
              <c:f>'RHMW02 - Sorted'!$P$53</c:f>
              <c:strCache>
                <c:ptCount val="1"/>
                <c:pt idx="0">
                  <c:v>TPH-d DOH EAL DW Toxicity</c:v>
                </c:pt>
              </c:strCache>
            </c:strRef>
          </c:tx>
          <c:spPr>
            <a:ln w="19050"/>
          </c:spPr>
          <c:cat>
            <c:numRef>
              <c:f>'RHMW02 - Sorted'!$A$54:$A$104</c:f>
              <c:numCache>
                <c:formatCode>m/d/yyyy</c:formatCode>
                <c:ptCount val="51"/>
                <c:pt idx="0">
                  <c:v>38615</c:v>
                </c:pt>
                <c:pt idx="1">
                  <c:v>38908</c:v>
                </c:pt>
                <c:pt idx="2">
                  <c:v>39056</c:v>
                </c:pt>
                <c:pt idx="3">
                  <c:v>39168</c:v>
                </c:pt>
                <c:pt idx="4">
                  <c:v>39245</c:v>
                </c:pt>
                <c:pt idx="5">
                  <c:v>39335</c:v>
                </c:pt>
                <c:pt idx="6">
                  <c:v>39462</c:v>
                </c:pt>
                <c:pt idx="7">
                  <c:v>39553</c:v>
                </c:pt>
                <c:pt idx="8">
                  <c:v>39658</c:v>
                </c:pt>
                <c:pt idx="9">
                  <c:v>39743</c:v>
                </c:pt>
                <c:pt idx="10">
                  <c:v>39848</c:v>
                </c:pt>
                <c:pt idx="11">
                  <c:v>39946</c:v>
                </c:pt>
                <c:pt idx="12">
                  <c:v>40009</c:v>
                </c:pt>
                <c:pt idx="13">
                  <c:v>40099</c:v>
                </c:pt>
                <c:pt idx="14">
                  <c:v>40204</c:v>
                </c:pt>
                <c:pt idx="15">
                  <c:v>40281</c:v>
                </c:pt>
                <c:pt idx="16">
                  <c:v>40372</c:v>
                </c:pt>
                <c:pt idx="17">
                  <c:v>40469</c:v>
                </c:pt>
                <c:pt idx="18">
                  <c:v>40561</c:v>
                </c:pt>
                <c:pt idx="19">
                  <c:v>40652</c:v>
                </c:pt>
                <c:pt idx="20">
                  <c:v>40743</c:v>
                </c:pt>
                <c:pt idx="21">
                  <c:v>40840</c:v>
                </c:pt>
                <c:pt idx="22">
                  <c:v>40934</c:v>
                </c:pt>
                <c:pt idx="23">
                  <c:v>41015</c:v>
                </c:pt>
                <c:pt idx="24">
                  <c:v>41108</c:v>
                </c:pt>
                <c:pt idx="25">
                  <c:v>41204</c:v>
                </c:pt>
                <c:pt idx="26">
                  <c:v>41302</c:v>
                </c:pt>
                <c:pt idx="27">
                  <c:v>41386</c:v>
                </c:pt>
                <c:pt idx="28">
                  <c:v>41477</c:v>
                </c:pt>
                <c:pt idx="29">
                  <c:v>41568</c:v>
                </c:pt>
                <c:pt idx="30">
                  <c:v>41654</c:v>
                </c:pt>
                <c:pt idx="31">
                  <c:v>41667</c:v>
                </c:pt>
                <c:pt idx="32">
                  <c:v>41694</c:v>
                </c:pt>
                <c:pt idx="33">
                  <c:v>41703</c:v>
                </c:pt>
                <c:pt idx="34">
                  <c:v>41708</c:v>
                </c:pt>
                <c:pt idx="35">
                  <c:v>41723</c:v>
                </c:pt>
                <c:pt idx="36">
                  <c:v>41736</c:v>
                </c:pt>
                <c:pt idx="37">
                  <c:v>41750</c:v>
                </c:pt>
                <c:pt idx="38">
                  <c:v>41786</c:v>
                </c:pt>
                <c:pt idx="39">
                  <c:v>41813</c:v>
                </c:pt>
                <c:pt idx="40">
                  <c:v>41841</c:v>
                </c:pt>
                <c:pt idx="41">
                  <c:v>41939</c:v>
                </c:pt>
                <c:pt idx="42">
                  <c:v>42032</c:v>
                </c:pt>
                <c:pt idx="43">
                  <c:v>42114</c:v>
                </c:pt>
                <c:pt idx="44">
                  <c:v>42180</c:v>
                </c:pt>
                <c:pt idx="45">
                  <c:v>42205</c:v>
                </c:pt>
                <c:pt idx="46">
                  <c:v>42297</c:v>
                </c:pt>
                <c:pt idx="47">
                  <c:v>42389</c:v>
                </c:pt>
                <c:pt idx="48">
                  <c:v>42480</c:v>
                </c:pt>
                <c:pt idx="49">
                  <c:v>42571</c:v>
                </c:pt>
                <c:pt idx="50">
                  <c:v>42662</c:v>
                </c:pt>
              </c:numCache>
            </c:numRef>
          </c:cat>
          <c:val>
            <c:numRef>
              <c:f>'RHMW02 - Sorted'!$P$54:$P$104</c:f>
              <c:numCache>
                <c:formatCode>General</c:formatCode>
                <c:ptCount val="51"/>
                <c:pt idx="0">
                  <c:v>160</c:v>
                </c:pt>
                <c:pt idx="1">
                  <c:v>160</c:v>
                </c:pt>
                <c:pt idx="2">
                  <c:v>160</c:v>
                </c:pt>
                <c:pt idx="3">
                  <c:v>160</c:v>
                </c:pt>
                <c:pt idx="4">
                  <c:v>160</c:v>
                </c:pt>
                <c:pt idx="5">
                  <c:v>160</c:v>
                </c:pt>
                <c:pt idx="6">
                  <c:v>160</c:v>
                </c:pt>
                <c:pt idx="7">
                  <c:v>160</c:v>
                </c:pt>
                <c:pt idx="8">
                  <c:v>160</c:v>
                </c:pt>
                <c:pt idx="9">
                  <c:v>160</c:v>
                </c:pt>
                <c:pt idx="10">
                  <c:v>160</c:v>
                </c:pt>
                <c:pt idx="11">
                  <c:v>160</c:v>
                </c:pt>
                <c:pt idx="12">
                  <c:v>160</c:v>
                </c:pt>
                <c:pt idx="13">
                  <c:v>160</c:v>
                </c:pt>
                <c:pt idx="14">
                  <c:v>160</c:v>
                </c:pt>
                <c:pt idx="15">
                  <c:v>160</c:v>
                </c:pt>
                <c:pt idx="16">
                  <c:v>160</c:v>
                </c:pt>
                <c:pt idx="17">
                  <c:v>160</c:v>
                </c:pt>
                <c:pt idx="18">
                  <c:v>160</c:v>
                </c:pt>
                <c:pt idx="19">
                  <c:v>160</c:v>
                </c:pt>
                <c:pt idx="20">
                  <c:v>160</c:v>
                </c:pt>
                <c:pt idx="21">
                  <c:v>160</c:v>
                </c:pt>
                <c:pt idx="22">
                  <c:v>160</c:v>
                </c:pt>
                <c:pt idx="23">
                  <c:v>160</c:v>
                </c:pt>
                <c:pt idx="24">
                  <c:v>160</c:v>
                </c:pt>
                <c:pt idx="25">
                  <c:v>160</c:v>
                </c:pt>
                <c:pt idx="26">
                  <c:v>160</c:v>
                </c:pt>
                <c:pt idx="27">
                  <c:v>160</c:v>
                </c:pt>
                <c:pt idx="28">
                  <c:v>160</c:v>
                </c:pt>
                <c:pt idx="29">
                  <c:v>160</c:v>
                </c:pt>
                <c:pt idx="30">
                  <c:v>160</c:v>
                </c:pt>
                <c:pt idx="31">
                  <c:v>160</c:v>
                </c:pt>
                <c:pt idx="32">
                  <c:v>160</c:v>
                </c:pt>
                <c:pt idx="33">
                  <c:v>160</c:v>
                </c:pt>
                <c:pt idx="34">
                  <c:v>160</c:v>
                </c:pt>
                <c:pt idx="35">
                  <c:v>160</c:v>
                </c:pt>
                <c:pt idx="36">
                  <c:v>160</c:v>
                </c:pt>
                <c:pt idx="37">
                  <c:v>160</c:v>
                </c:pt>
                <c:pt idx="38">
                  <c:v>160</c:v>
                </c:pt>
                <c:pt idx="39">
                  <c:v>160</c:v>
                </c:pt>
                <c:pt idx="40">
                  <c:v>160</c:v>
                </c:pt>
                <c:pt idx="41">
                  <c:v>160</c:v>
                </c:pt>
                <c:pt idx="42">
                  <c:v>160</c:v>
                </c:pt>
                <c:pt idx="43">
                  <c:v>160</c:v>
                </c:pt>
                <c:pt idx="44">
                  <c:v>160</c:v>
                </c:pt>
                <c:pt idx="45">
                  <c:v>160</c:v>
                </c:pt>
                <c:pt idx="46">
                  <c:v>160</c:v>
                </c:pt>
                <c:pt idx="47">
                  <c:v>160</c:v>
                </c:pt>
                <c:pt idx="48">
                  <c:v>160</c:v>
                </c:pt>
                <c:pt idx="49">
                  <c:v>160</c:v>
                </c:pt>
                <c:pt idx="50">
                  <c:v>160</c:v>
                </c:pt>
              </c:numCache>
            </c:numRef>
          </c:val>
          <c:smooth val="0"/>
          <c:extLst xmlns:c16r2="http://schemas.microsoft.com/office/drawing/2015/06/chart">
            <c:ext xmlns:c16="http://schemas.microsoft.com/office/drawing/2014/chart" uri="{C3380CC4-5D6E-409C-BE32-E72D297353CC}">
              <c16:uniqueId val="{00000002-469A-49A6-9767-4244D74AB524}"/>
            </c:ext>
          </c:extLst>
        </c:ser>
        <c:dLbls>
          <c:showLegendKey val="0"/>
          <c:showVal val="0"/>
          <c:showCatName val="0"/>
          <c:showSerName val="0"/>
          <c:showPercent val="0"/>
          <c:showBubbleSize val="0"/>
        </c:dLbls>
        <c:marker val="1"/>
        <c:smooth val="0"/>
        <c:axId val="115419008"/>
        <c:axId val="115420544"/>
      </c:lineChart>
      <c:dateAx>
        <c:axId val="115419008"/>
        <c:scaling>
          <c:orientation val="minMax"/>
        </c:scaling>
        <c:delete val="0"/>
        <c:axPos val="b"/>
        <c:majorGridlines/>
        <c:numFmt formatCode="m/d/yyyy" sourceLinked="1"/>
        <c:majorTickMark val="none"/>
        <c:minorTickMark val="none"/>
        <c:tickLblPos val="nextTo"/>
        <c:crossAx val="115420544"/>
        <c:crosses val="autoZero"/>
        <c:auto val="1"/>
        <c:lblOffset val="100"/>
        <c:baseTimeUnit val="days"/>
      </c:dateAx>
      <c:valAx>
        <c:axId val="115420544"/>
        <c:scaling>
          <c:orientation val="minMax"/>
        </c:scaling>
        <c:delete val="0"/>
        <c:axPos val="l"/>
        <c:majorGridlines/>
        <c:title>
          <c:tx>
            <c:rich>
              <a:bodyPr/>
              <a:lstStyle/>
              <a:p>
                <a:pPr>
                  <a:defRPr/>
                </a:pPr>
                <a:r>
                  <a:rPr lang="en-US" dirty="0"/>
                  <a:t>ppb</a:t>
                </a:r>
              </a:p>
            </c:rich>
          </c:tx>
          <c:layout/>
          <c:overlay val="0"/>
        </c:title>
        <c:numFmt formatCode="General" sourceLinked="1"/>
        <c:majorTickMark val="none"/>
        <c:minorTickMark val="none"/>
        <c:tickLblPos val="nextTo"/>
        <c:crossAx val="115419008"/>
        <c:crosses val="autoZero"/>
        <c:crossBetween val="between"/>
      </c:valAx>
      <c:spPr>
        <a:solidFill>
          <a:schemeClr val="bg1"/>
        </a:solidFill>
        <a:ln>
          <a:solidFill>
            <a:schemeClr val="tx1"/>
          </a:solidFill>
        </a:ln>
      </c:spPr>
    </c:plotArea>
    <c:legend>
      <c:legendPos val="r"/>
      <c:layout>
        <c:manualLayout>
          <c:xMode val="edge"/>
          <c:yMode val="edge"/>
          <c:x val="0.12715267583077536"/>
          <c:y val="0.13782853341962389"/>
          <c:w val="0.28728368805874621"/>
          <c:h val="0.10556711098487656"/>
        </c:manualLayout>
      </c:layout>
      <c:overlay val="0"/>
      <c:spPr>
        <a:solidFill>
          <a:schemeClr val="bg1">
            <a:lumMod val="95000"/>
          </a:schemeClr>
        </a:solidFill>
        <a:ln>
          <a:solidFill>
            <a:schemeClr val="tx1"/>
          </a:solidFill>
        </a:ln>
      </c:spPr>
    </c:legend>
    <c:plotVisOnly val="1"/>
    <c:dispBlanksAs val="gap"/>
    <c:showDLblsOverMax val="0"/>
  </c:chart>
  <c:spPr>
    <a:solidFill>
      <a:schemeClr val="bg1"/>
    </a:solidFill>
    <a:ln>
      <a:solidFill>
        <a:schemeClr val="tx1"/>
      </a:solid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0.02804</cdr:x>
      <cdr:y>0.0137</cdr:y>
    </cdr:from>
    <cdr:to>
      <cdr:x>0.97196</cdr:x>
      <cdr:y>0.06849</cdr:y>
    </cdr:to>
    <cdr:sp macro="" textlink="">
      <cdr:nvSpPr>
        <cdr:cNvPr id="2" name="TextBox 1"/>
        <cdr:cNvSpPr txBox="1"/>
      </cdr:nvSpPr>
      <cdr:spPr>
        <a:xfrm xmlns:a="http://schemas.openxmlformats.org/drawingml/2006/main">
          <a:off x="252137" y="76200"/>
          <a:ext cx="8487325" cy="304800"/>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cs typeface="Arial" panose="020B0604020202020204" pitchFamily="34" charset="0"/>
            </a:rPr>
            <a:t>Groundwater Contamination underneath Red Hill Tanks (RHMW02) as of </a:t>
          </a:r>
          <a:r>
            <a:rPr lang="en-US" sz="1600" b="1" dirty="0" smtClean="0">
              <a:cs typeface="Arial" panose="020B0604020202020204" pitchFamily="34" charset="0"/>
            </a:rPr>
            <a:t>October 2016</a:t>
          </a:r>
          <a:endParaRPr lang="en-US" sz="1600" b="1" dirty="0">
            <a:cs typeface="Arial" panose="020B0604020202020204" pitchFamily="34" charset="0"/>
          </a:endParaRPr>
        </a:p>
      </cdr:txBody>
    </cdr:sp>
  </cdr:relSizeAnchor>
  <cdr:relSizeAnchor xmlns:cdr="http://schemas.openxmlformats.org/drawingml/2006/chartDrawing">
    <cdr:from>
      <cdr:x>0.70339</cdr:x>
      <cdr:y>0.25346</cdr:y>
    </cdr:from>
    <cdr:to>
      <cdr:x>0.73721</cdr:x>
      <cdr:y>0.30825</cdr:y>
    </cdr:to>
    <cdr:cxnSp macro="">
      <cdr:nvCxnSpPr>
        <cdr:cNvPr id="3" name="Elbow Connector 2"/>
        <cdr:cNvCxnSpPr/>
      </cdr:nvCxnSpPr>
      <cdr:spPr bwMode="auto">
        <a:xfrm xmlns:a="http://schemas.openxmlformats.org/drawingml/2006/main" rot="16200000" flipH="1">
          <a:off x="6324257" y="1410220"/>
          <a:ext cx="304808" cy="304122"/>
        </a:xfrm>
        <a:prstGeom xmlns:a="http://schemas.openxmlformats.org/drawingml/2006/main" prst="bentConnector3">
          <a:avLst>
            <a:gd name="adj1" fmla="val 1020"/>
          </a:avLst>
        </a:prstGeom>
        <a:solidFill xmlns:a="http://schemas.openxmlformats.org/drawingml/2006/main">
          <a:schemeClr val="accent1"/>
        </a:solidFill>
        <a:ln xmlns:a="http://schemas.openxmlformats.org/drawingml/2006/main" w="222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0.13647</cdr:x>
      <cdr:y>0.74927</cdr:y>
    </cdr:from>
    <cdr:to>
      <cdr:x>0.46339</cdr:x>
      <cdr:y>0.79492</cdr:y>
    </cdr:to>
    <cdr:sp macro="" textlink="">
      <cdr:nvSpPr>
        <cdr:cNvPr id="4" name="TextBox 7"/>
        <cdr:cNvSpPr txBox="1"/>
      </cdr:nvSpPr>
      <cdr:spPr>
        <a:xfrm xmlns:a="http://schemas.openxmlformats.org/drawingml/2006/main">
          <a:off x="1227056" y="4167903"/>
          <a:ext cx="2939528" cy="253907"/>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b="1" dirty="0" smtClean="0">
              <a:latin typeface="Calibri" panose="020F0502020204030204" pitchFamily="34" charset="0"/>
              <a:cs typeface="Arial" panose="020B0604020202020204" pitchFamily="34" charset="0"/>
            </a:rPr>
            <a:t>160 ppb EAL</a:t>
          </a:r>
          <a:r>
            <a:rPr lang="en-US" sz="1050" b="1" dirty="0">
              <a:latin typeface="Calibri" panose="020F0502020204030204" pitchFamily="34" charset="0"/>
              <a:cs typeface="Arial" panose="020B0604020202020204" pitchFamily="34" charset="0"/>
            </a:rPr>
            <a:t>.  </a:t>
          </a:r>
          <a:r>
            <a:rPr lang="en-US" sz="1050" b="1" dirty="0" smtClean="0">
              <a:latin typeface="Calibri" panose="020F0502020204030204" pitchFamily="34" charset="0"/>
              <a:cs typeface="Arial" panose="020B0604020202020204" pitchFamily="34" charset="0"/>
            </a:rPr>
            <a:t>DOH action limit for drinking water</a:t>
          </a:r>
          <a:endParaRPr lang="en-US" sz="1050" b="1" dirty="0">
            <a:latin typeface="Calibri" panose="020F050202020403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9C02874-FE28-442D-ADD3-A1F7CD046440}" type="datetimeFigureOut">
              <a:rPr lang="en-US" smtClean="0"/>
              <a:t>3/31/2017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FFCAF86-E607-46F3-AC2D-075B2E382008}" type="slidenum">
              <a:rPr lang="en-US" smtClean="0"/>
              <a:t>‹#›</a:t>
            </a:fld>
            <a:endParaRPr lang="en-US"/>
          </a:p>
        </p:txBody>
      </p:sp>
    </p:spTree>
    <p:extLst>
      <p:ext uri="{BB962C8B-B14F-4D97-AF65-F5344CB8AC3E}">
        <p14:creationId xmlns:p14="http://schemas.microsoft.com/office/powerpoint/2010/main" val="263694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222F4B58-B626-4A42-8ACC-7B25C2079358}" type="datetimeFigureOut">
              <a:rPr lang="en-US"/>
              <a:pPr>
                <a:defRPr/>
              </a:pPr>
              <a:t>3/31/2017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04AF124-24ED-4E58-BD9C-D80581F5FBD4}" type="slidenum">
              <a:rPr lang="en-US"/>
              <a:pPr>
                <a:defRPr/>
              </a:pPr>
              <a:t>‹#›</a:t>
            </a:fld>
            <a:endParaRPr lang="en-US"/>
          </a:p>
        </p:txBody>
      </p:sp>
    </p:spTree>
    <p:extLst>
      <p:ext uri="{BB962C8B-B14F-4D97-AF65-F5344CB8AC3E}">
        <p14:creationId xmlns:p14="http://schemas.microsoft.com/office/powerpoint/2010/main" val="1507148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228600"/>
            <a:ext cx="4178300"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33AE8-AB8E-455E-8AF5-A41DB795B227}" type="slidenum">
              <a:rPr lang="en-US" smtClean="0"/>
              <a:t>1</a:t>
            </a:fld>
            <a:endParaRPr lang="en-US"/>
          </a:p>
        </p:txBody>
      </p:sp>
    </p:spTree>
    <p:extLst>
      <p:ext uri="{BB962C8B-B14F-4D97-AF65-F5344CB8AC3E}">
        <p14:creationId xmlns:p14="http://schemas.microsoft.com/office/powerpoint/2010/main" val="419599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Calibri" pitchFamily="34" charset="0"/>
              </a:rPr>
              <a:t>Then we evaluated the entire BWS water system</a:t>
            </a:r>
          </a:p>
          <a:p>
            <a:pPr>
              <a:spcBef>
                <a:spcPct val="0"/>
              </a:spcBef>
            </a:pPr>
            <a:endParaRPr lang="en-US" altLang="en-US" dirty="0" smtClean="0">
              <a:latin typeface="Calibri" pitchFamily="34" charset="0"/>
            </a:endParaRPr>
          </a:p>
          <a:p>
            <a:pPr>
              <a:spcBef>
                <a:spcPct val="0"/>
              </a:spcBef>
            </a:pPr>
            <a:r>
              <a:rPr lang="en-US" altLang="en-US" dirty="0" smtClean="0">
                <a:latin typeface="Calibri" pitchFamily="34" charset="0"/>
              </a:rPr>
              <a:t>The water system is one of the larger ones in the United States.  We deliver around 145 million gallons of water every day to about 1 million people.  We looked at whether or not our 2,100 miles of pipelines, 171 reservoirs, and 192 pumps were large enough and in the right places to move, pump and store water for our future population.</a:t>
            </a:r>
          </a:p>
          <a:p>
            <a:pPr>
              <a:spcBef>
                <a:spcPct val="0"/>
              </a:spcBef>
            </a:pPr>
            <a:endParaRPr lang="en-US" altLang="en-US" dirty="0" smtClean="0">
              <a:latin typeface="Calibri" pitchFamily="34" charset="0"/>
            </a:endParaRPr>
          </a:p>
          <a:p>
            <a:pPr>
              <a:spcBef>
                <a:spcPct val="0"/>
              </a:spcBef>
            </a:pPr>
            <a:r>
              <a:rPr lang="en-US" altLang="en-US" dirty="0" smtClean="0">
                <a:latin typeface="Calibri" pitchFamily="34" charset="0"/>
              </a:rPr>
              <a:t>The evaluation leveraged science and technology to give us valuable information for current and future planning. </a:t>
            </a: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3D261A8B-16C8-4F0E-9CF7-82BF2F3DB360}" type="slidenum">
              <a:rPr lang="en-US" altLang="en-US" sz="1300">
                <a:latin typeface="Times New Roman" pitchFamily="18" charset="0"/>
              </a:rPr>
              <a:pPr/>
              <a:t>10</a:t>
            </a:fld>
            <a:endParaRPr lang="en-US" altLang="en-US" sz="1300">
              <a:latin typeface="Times New Roman" pitchFamily="18" charset="0"/>
            </a:endParaRPr>
          </a:p>
        </p:txBody>
      </p:sp>
    </p:spTree>
    <p:extLst>
      <p:ext uri="{BB962C8B-B14F-4D97-AF65-F5344CB8AC3E}">
        <p14:creationId xmlns:p14="http://schemas.microsoft.com/office/powerpoint/2010/main" val="245258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solidFill>
                  <a:srgbClr val="000000"/>
                </a:solidFill>
                <a:latin typeface="Arial" pitchFamily="34" charset="0"/>
              </a:rPr>
              <a:t>We evaluated the condition of every element of the system – wells, shafts, pumps, treatment facilities, reservoirs, and of course, our pipes. The assessments told us what shape our existing facilities are in today, where problems are developing, and what needs to be done to either extend their lifespans or replace them.  </a:t>
            </a:r>
          </a:p>
          <a:p>
            <a:pPr>
              <a:spcBef>
                <a:spcPct val="0"/>
              </a:spcBef>
            </a:pPr>
            <a:endParaRPr lang="en-US" altLang="en-US" dirty="0" smtClean="0">
              <a:solidFill>
                <a:srgbClr val="000000"/>
              </a:solidFill>
              <a:latin typeface="Arial" pitchFamily="34" charset="0"/>
            </a:endParaRPr>
          </a:p>
          <a:p>
            <a:pPr>
              <a:spcBef>
                <a:spcPct val="0"/>
              </a:spcBef>
            </a:pPr>
            <a:r>
              <a:rPr lang="en-US" altLang="en-US" dirty="0" smtClean="0">
                <a:solidFill>
                  <a:srgbClr val="000000"/>
                </a:solidFill>
                <a:latin typeface="Arial" pitchFamily="34" charset="0"/>
              </a:rPr>
              <a:t>We also applied highly technological testing to help determine the condition of our pipes from the inside. This is not easy in a pressurized system filled with water.  The purpose is to identify where there are signs of wear and tear in the pipes, where there is potential for problems to develop. </a:t>
            </a:r>
          </a:p>
          <a:p>
            <a:pPr>
              <a:spcBef>
                <a:spcPct val="0"/>
              </a:spcBef>
            </a:pPr>
            <a:endParaRPr lang="en-US" altLang="en-US" dirty="0" smtClean="0">
              <a:solidFill>
                <a:srgbClr val="000000"/>
              </a:solidFill>
              <a:latin typeface="Arial" pitchFamily="34" charset="0"/>
            </a:endParaRP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4495FA4B-AAA8-486C-96ED-C8A2B24E955B}" type="slidenum">
              <a:rPr lang="en-US" altLang="en-US" sz="1300">
                <a:latin typeface="Times New Roman" pitchFamily="18" charset="0"/>
              </a:rPr>
              <a:pPr/>
              <a:t>11</a:t>
            </a:fld>
            <a:endParaRPr lang="en-US" altLang="en-US" sz="1300">
              <a:latin typeface="Times New Roman" pitchFamily="18" charset="0"/>
            </a:endParaRPr>
          </a:p>
        </p:txBody>
      </p:sp>
    </p:spTree>
    <p:extLst>
      <p:ext uri="{BB962C8B-B14F-4D97-AF65-F5344CB8AC3E}">
        <p14:creationId xmlns:p14="http://schemas.microsoft.com/office/powerpoint/2010/main" val="389568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0"/>
              </a:spcBef>
              <a:defRPr/>
            </a:pPr>
            <a:r>
              <a:rPr lang="en-US" dirty="0" smtClean="0"/>
              <a:t>We analyzed the entire system for its capacity, its ability to deliver water where and when its needed.   This was also extremely detailed and technologically-based.  Some of the main things we learned about capacity are:</a:t>
            </a:r>
          </a:p>
          <a:p>
            <a:pPr>
              <a:spcBef>
                <a:spcPts val="0"/>
              </a:spcBef>
              <a:defRPr/>
            </a:pPr>
            <a:endParaRPr lang="en-US" dirty="0" smtClean="0"/>
          </a:p>
          <a:p>
            <a:pPr marL="165261">
              <a:spcBef>
                <a:spcPts val="0"/>
              </a:spcBef>
              <a:buFont typeface="Arial"/>
              <a:buChar char="•"/>
              <a:defRPr/>
            </a:pPr>
            <a:r>
              <a:rPr lang="en-US" dirty="0" smtClean="0"/>
              <a:t>Additional water supply and storage are needed, mostly in Ewa-Waipahu, Leeward, and the lower part of the urban center. </a:t>
            </a:r>
          </a:p>
          <a:p>
            <a:pPr marL="165261">
              <a:spcBef>
                <a:spcPts val="0"/>
              </a:spcBef>
              <a:buFont typeface="Arial"/>
              <a:buChar char="•"/>
              <a:defRPr/>
            </a:pPr>
            <a:endParaRPr lang="en-US" dirty="0" smtClean="0"/>
          </a:p>
          <a:p>
            <a:pPr marL="165261">
              <a:spcBef>
                <a:spcPts val="0"/>
              </a:spcBef>
              <a:buFont typeface="Arial"/>
              <a:buChar char="•"/>
              <a:defRPr/>
            </a:pPr>
            <a:r>
              <a:rPr lang="en-US" dirty="0" smtClean="0"/>
              <a:t>We need to reduce pumping in some of our large wells to allow the aquifer to recover after droughts.</a:t>
            </a:r>
          </a:p>
          <a:p>
            <a:pPr marL="165261">
              <a:spcBef>
                <a:spcPts val="0"/>
              </a:spcBef>
              <a:buFont typeface="Arial"/>
              <a:buChar char="•"/>
              <a:defRPr/>
            </a:pPr>
            <a:endParaRPr lang="en-US" dirty="0" smtClean="0"/>
          </a:p>
          <a:p>
            <a:pPr marL="165261">
              <a:spcBef>
                <a:spcPts val="0"/>
              </a:spcBef>
              <a:buFont typeface="Arial"/>
              <a:buChar char="•"/>
              <a:defRPr/>
            </a:pPr>
            <a:r>
              <a:rPr lang="en-US" dirty="0" smtClean="0"/>
              <a:t>Capacity projects allow us to transfer water from where it is more abundant to where it is needed. </a:t>
            </a:r>
          </a:p>
          <a:p>
            <a:pPr marL="165261">
              <a:spcBef>
                <a:spcPts val="0"/>
              </a:spcBef>
              <a:buFont typeface="Arial"/>
              <a:buChar char="•"/>
              <a:defRPr/>
            </a:pPr>
            <a:endParaRPr lang="en-US" dirty="0" smtClean="0"/>
          </a:p>
          <a:p>
            <a:pPr marL="165261">
              <a:spcBef>
                <a:spcPts val="0"/>
              </a:spcBef>
              <a:buFont typeface="Arial"/>
              <a:buChar char="•"/>
              <a:defRPr/>
            </a:pPr>
            <a:r>
              <a:rPr lang="en-US" dirty="0" smtClean="0"/>
              <a:t>Among the greatest capacity needs are during maximum day demand, during the hottest summer months, when sources and pipelines have to produce and flow more water to meet the higher demands. </a:t>
            </a:r>
            <a:endParaRPr lang="en-US" dirty="0"/>
          </a:p>
        </p:txBody>
      </p:sp>
      <p:sp>
        <p:nvSpPr>
          <p:cNvPr id="440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49537CF3-38F3-4C59-AB6E-5D844D7F4E50}" type="slidenum">
              <a:rPr lang="en-US" altLang="en-US" sz="1300">
                <a:latin typeface="Times New Roman" pitchFamily="18" charset="0"/>
              </a:rPr>
              <a:pPr/>
              <a:t>12</a:t>
            </a:fld>
            <a:endParaRPr lang="en-US" altLang="en-US" sz="1300">
              <a:latin typeface="Times New Roman" pitchFamily="18" charset="0"/>
            </a:endParaRPr>
          </a:p>
        </p:txBody>
      </p:sp>
    </p:spTree>
    <p:extLst>
      <p:ext uri="{BB962C8B-B14F-4D97-AF65-F5344CB8AC3E}">
        <p14:creationId xmlns:p14="http://schemas.microsoft.com/office/powerpoint/2010/main" val="355839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itchFamily="34" charset="0"/>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5E9C78AB-31EE-4829-950B-75031BF777A1}" type="slidenum">
              <a:rPr lang="en-US" altLang="en-US" sz="1300">
                <a:latin typeface="Times New Roman" pitchFamily="18" charset="0"/>
              </a:rPr>
              <a:pPr/>
              <a:t>13</a:t>
            </a:fld>
            <a:endParaRPr lang="en-US" altLang="en-US" sz="1300">
              <a:latin typeface="Times New Roman" pitchFamily="18" charset="0"/>
            </a:endParaRPr>
          </a:p>
        </p:txBody>
      </p:sp>
    </p:spTree>
    <p:extLst>
      <p:ext uri="{BB962C8B-B14F-4D97-AF65-F5344CB8AC3E}">
        <p14:creationId xmlns:p14="http://schemas.microsoft.com/office/powerpoint/2010/main" val="769034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panose="020F0502020204030204" pitchFamily="34" charset="0"/>
              </a:rPr>
              <a:t>The next step</a:t>
            </a:r>
            <a:r>
              <a:rPr lang="en-US" altLang="en-US" baseline="0" dirty="0" smtClean="0">
                <a:latin typeface="Calibri" panose="020F0502020204030204" pitchFamily="34" charset="0"/>
              </a:rPr>
              <a:t> was to develop at 30-Year Capital Improvement Plan to support the findings in the 30-Year Water Master Plan</a:t>
            </a:r>
          </a:p>
          <a:p>
            <a:endParaRPr lang="en-US" altLang="en-US" baseline="0" dirty="0" smtClean="0">
              <a:latin typeface="Calibri" panose="020F0502020204030204" pitchFamily="34" charset="0"/>
            </a:endParaRPr>
          </a:p>
          <a:p>
            <a:r>
              <a:rPr lang="en-US" altLang="en-US" dirty="0" smtClean="0">
                <a:latin typeface="Calibri" panose="020F0502020204030204" pitchFamily="34" charset="0"/>
              </a:rPr>
              <a:t>Thi</a:t>
            </a:r>
            <a:r>
              <a:rPr lang="en-US" altLang="en-US" baseline="0" dirty="0" smtClean="0">
                <a:latin typeface="Calibri" panose="020F0502020204030204" pitchFamily="34" charset="0"/>
              </a:rPr>
              <a:t>s </a:t>
            </a:r>
            <a:r>
              <a:rPr lang="en-US" altLang="en-US" dirty="0" smtClean="0">
                <a:latin typeface="Calibri" panose="020F0502020204030204" pitchFamily="34" charset="0"/>
              </a:rPr>
              <a:t>30-year CIP plan is still</a:t>
            </a:r>
            <a:r>
              <a:rPr lang="en-US" altLang="en-US" baseline="0" dirty="0" smtClean="0">
                <a:latin typeface="Calibri" panose="020F0502020204030204" pitchFamily="34" charset="0"/>
              </a:rPr>
              <a:t> under development. However some of the preliminary findings indicate the following:</a:t>
            </a:r>
          </a:p>
          <a:p>
            <a:endParaRPr lang="en-US" altLang="en-US" baseline="0" dirty="0" smtClean="0">
              <a:latin typeface="Calibri" panose="020F0502020204030204" pitchFamily="34" charset="0"/>
            </a:endParaRPr>
          </a:p>
          <a:p>
            <a:r>
              <a:rPr lang="en-US" altLang="en-US" baseline="0" dirty="0" smtClean="0">
                <a:latin typeface="Calibri" panose="020F0502020204030204" pitchFamily="34" charset="0"/>
              </a:rPr>
              <a:t>The</a:t>
            </a:r>
            <a:r>
              <a:rPr lang="en-US" altLang="en-US" dirty="0" smtClean="0">
                <a:latin typeface="Calibri" panose="020F0502020204030204" pitchFamily="34" charset="0"/>
              </a:rPr>
              <a:t> proposed budget is funded</a:t>
            </a:r>
            <a:r>
              <a:rPr lang="en-US" altLang="en-US" baseline="0" dirty="0" smtClean="0">
                <a:latin typeface="Calibri" panose="020F0502020204030204" pitchFamily="34" charset="0"/>
              </a:rPr>
              <a:t> in three major categories and this slide shows the estimated percentage of projects in each category.</a:t>
            </a:r>
          </a:p>
          <a:p>
            <a:endParaRPr lang="en-US" altLang="en-US" baseline="0" dirty="0" smtClean="0">
              <a:latin typeface="Calibri" panose="020F0502020204030204" pitchFamily="34" charset="0"/>
            </a:endParaRPr>
          </a:p>
          <a:p>
            <a:r>
              <a:rPr lang="en-US" altLang="en-US" baseline="0" dirty="0" smtClean="0">
                <a:latin typeface="Calibri" panose="020F0502020204030204" pitchFamily="34" charset="0"/>
              </a:rPr>
              <a:t>3% for Research and Development projects that includes studies, exploratory wells and project and construction management services.</a:t>
            </a:r>
          </a:p>
          <a:p>
            <a:r>
              <a:rPr lang="en-US" altLang="en-US" baseline="0" dirty="0" smtClean="0">
                <a:latin typeface="Calibri" panose="020F0502020204030204" pitchFamily="34" charset="0"/>
              </a:rPr>
              <a:t>58% for Renewal and Replacement projects that includes facility renovations and repairs and water main replacement projects.</a:t>
            </a:r>
          </a:p>
          <a:p>
            <a:r>
              <a:rPr lang="en-US" altLang="en-US" baseline="0" dirty="0" smtClean="0">
                <a:latin typeface="Calibri" panose="020F0502020204030204" pitchFamily="34" charset="0"/>
              </a:rPr>
              <a:t>39% for Capacity Expansion projects that includes new storage and transmission line to upgrade the water system to meet current and future demands.</a:t>
            </a:r>
            <a:endParaRPr lang="en-US" altLang="en-US" dirty="0" smtClean="0">
              <a:latin typeface="Calibri" panose="020F0502020204030204" pitchFamily="34" charset="0"/>
            </a:endParaRPr>
          </a:p>
        </p:txBody>
      </p:sp>
      <p:sp>
        <p:nvSpPr>
          <p:cNvPr id="686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50">
              <a:defRPr sz="2400">
                <a:solidFill>
                  <a:schemeClr val="tx1"/>
                </a:solidFill>
                <a:latin typeface="Calibri" panose="020F0502020204030204" pitchFamily="34" charset="0"/>
                <a:ea typeface="MS PGothic" panose="020B0600070205080204" pitchFamily="34" charset="-128"/>
              </a:defRPr>
            </a:lvl1pPr>
            <a:lvl2pPr marL="742950" indent="-285750" defTabSz="463550">
              <a:defRPr sz="2400">
                <a:solidFill>
                  <a:schemeClr val="tx1"/>
                </a:solidFill>
                <a:latin typeface="Calibri" panose="020F0502020204030204" pitchFamily="34" charset="0"/>
                <a:ea typeface="MS PGothic" panose="020B0600070205080204" pitchFamily="34" charset="-128"/>
              </a:defRPr>
            </a:lvl2pPr>
            <a:lvl3pPr marL="1143000" indent="-228600" defTabSz="463550">
              <a:defRPr sz="2400">
                <a:solidFill>
                  <a:schemeClr val="tx1"/>
                </a:solidFill>
                <a:latin typeface="Calibri" panose="020F0502020204030204" pitchFamily="34" charset="0"/>
                <a:ea typeface="MS PGothic" panose="020B0600070205080204" pitchFamily="34" charset="-128"/>
              </a:defRPr>
            </a:lvl3pPr>
            <a:lvl4pPr marL="1600200" indent="-228600" defTabSz="463550">
              <a:defRPr sz="2400">
                <a:solidFill>
                  <a:schemeClr val="tx1"/>
                </a:solidFill>
                <a:latin typeface="Calibri" panose="020F0502020204030204" pitchFamily="34" charset="0"/>
                <a:ea typeface="MS PGothic" panose="020B0600070205080204" pitchFamily="34" charset="-128"/>
              </a:defRPr>
            </a:lvl4pPr>
            <a:lvl5pPr marL="2057400" indent="-228600" defTabSz="463550">
              <a:defRPr sz="2400">
                <a:solidFill>
                  <a:schemeClr val="tx1"/>
                </a:solidFill>
                <a:latin typeface="Calibri" panose="020F0502020204030204" pitchFamily="34" charset="0"/>
                <a:ea typeface="MS PGothic" panose="020B0600070205080204" pitchFamily="34" charset="-128"/>
              </a:defRPr>
            </a:lvl5pPr>
            <a:lvl6pPr marL="25146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73865F4-FDB1-4EF1-A29C-338D25D76C63}"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87241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Calibri" panose="020F0502020204030204" pitchFamily="34" charset="0"/>
              </a:rPr>
              <a:t>This slide shows the</a:t>
            </a:r>
            <a:r>
              <a:rPr lang="en-US" altLang="en-US" baseline="0" dirty="0" smtClean="0">
                <a:latin typeface="Calibri" panose="020F0502020204030204" pitchFamily="34" charset="0"/>
              </a:rPr>
              <a:t> </a:t>
            </a:r>
            <a:r>
              <a:rPr lang="en-US" altLang="en-US" dirty="0" smtClean="0">
                <a:latin typeface="Calibri" panose="020F0502020204030204" pitchFamily="34" charset="0"/>
              </a:rPr>
              <a:t>breakdown of water</a:t>
            </a:r>
            <a:r>
              <a:rPr lang="en-US" altLang="en-US" baseline="0" dirty="0" smtClean="0">
                <a:latin typeface="Calibri" panose="020F0502020204030204" pitchFamily="34" charset="0"/>
              </a:rPr>
              <a:t> system improvements </a:t>
            </a:r>
            <a:r>
              <a:rPr lang="en-US" altLang="en-US" dirty="0" smtClean="0">
                <a:latin typeface="Calibri" panose="020F0502020204030204" pitchFamily="34" charset="0"/>
              </a:rPr>
              <a:t>by asset type</a:t>
            </a:r>
            <a:r>
              <a:rPr lang="en-US" altLang="en-US" baseline="0" dirty="0" smtClean="0">
                <a:latin typeface="Calibri" panose="020F0502020204030204" pitchFamily="34" charset="0"/>
              </a:rPr>
              <a:t> shows that pipelines</a:t>
            </a:r>
            <a:r>
              <a:rPr lang="en-US" altLang="en-US" dirty="0" smtClean="0">
                <a:latin typeface="Calibri" panose="020F0502020204030204" pitchFamily="34" charset="0"/>
              </a:rPr>
              <a:t> make up nearly</a:t>
            </a:r>
            <a:r>
              <a:rPr lang="en-US" altLang="en-US" baseline="0" dirty="0" smtClean="0">
                <a:latin typeface="Calibri" panose="020F0502020204030204" pitchFamily="34" charset="0"/>
              </a:rPr>
              <a:t> half</a:t>
            </a:r>
            <a:r>
              <a:rPr lang="en-US" altLang="en-US" dirty="0" smtClean="0">
                <a:latin typeface="Calibri" panose="020F0502020204030204" pitchFamily="34" charset="0"/>
              </a:rPr>
              <a:t> of the replacement value of the system.  </a:t>
            </a:r>
          </a:p>
        </p:txBody>
      </p:sp>
      <p:sp>
        <p:nvSpPr>
          <p:cNvPr id="706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50">
              <a:defRPr sz="2400">
                <a:solidFill>
                  <a:schemeClr val="tx1"/>
                </a:solidFill>
                <a:latin typeface="Calibri" panose="020F0502020204030204" pitchFamily="34" charset="0"/>
                <a:ea typeface="MS PGothic" panose="020B0600070205080204" pitchFamily="34" charset="-128"/>
              </a:defRPr>
            </a:lvl1pPr>
            <a:lvl2pPr marL="742950" indent="-285750" defTabSz="463550">
              <a:defRPr sz="2400">
                <a:solidFill>
                  <a:schemeClr val="tx1"/>
                </a:solidFill>
                <a:latin typeface="Calibri" panose="020F0502020204030204" pitchFamily="34" charset="0"/>
                <a:ea typeface="MS PGothic" panose="020B0600070205080204" pitchFamily="34" charset="-128"/>
              </a:defRPr>
            </a:lvl2pPr>
            <a:lvl3pPr marL="1143000" indent="-228600" defTabSz="463550">
              <a:defRPr sz="2400">
                <a:solidFill>
                  <a:schemeClr val="tx1"/>
                </a:solidFill>
                <a:latin typeface="Calibri" panose="020F0502020204030204" pitchFamily="34" charset="0"/>
                <a:ea typeface="MS PGothic" panose="020B0600070205080204" pitchFamily="34" charset="-128"/>
              </a:defRPr>
            </a:lvl3pPr>
            <a:lvl4pPr marL="1600200" indent="-228600" defTabSz="463550">
              <a:defRPr sz="2400">
                <a:solidFill>
                  <a:schemeClr val="tx1"/>
                </a:solidFill>
                <a:latin typeface="Calibri" panose="020F0502020204030204" pitchFamily="34" charset="0"/>
                <a:ea typeface="MS PGothic" panose="020B0600070205080204" pitchFamily="34" charset="-128"/>
              </a:defRPr>
            </a:lvl4pPr>
            <a:lvl5pPr marL="2057400" indent="-228600" defTabSz="463550">
              <a:defRPr sz="2400">
                <a:solidFill>
                  <a:schemeClr val="tx1"/>
                </a:solidFill>
                <a:latin typeface="Calibri" panose="020F0502020204030204" pitchFamily="34" charset="0"/>
                <a:ea typeface="MS PGothic" panose="020B0600070205080204" pitchFamily="34" charset="-128"/>
              </a:defRPr>
            </a:lvl5pPr>
            <a:lvl6pPr marL="25146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6355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A9F4B54-FC10-4C6D-86C1-2711BFE28290}"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96659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itchFamily="34" charset="0"/>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5E9C78AB-31EE-4829-950B-75031BF777A1}" type="slidenum">
              <a:rPr lang="en-US" altLang="en-US" sz="1300">
                <a:latin typeface="Times New Roman" pitchFamily="18" charset="0"/>
              </a:rPr>
              <a:pPr/>
              <a:t>16</a:t>
            </a:fld>
            <a:endParaRPr lang="en-US" altLang="en-US" sz="1300">
              <a:latin typeface="Times New Roman" pitchFamily="18" charset="0"/>
            </a:endParaRPr>
          </a:p>
        </p:txBody>
      </p:sp>
    </p:spTree>
    <p:extLst>
      <p:ext uri="{BB962C8B-B14F-4D97-AF65-F5344CB8AC3E}">
        <p14:creationId xmlns:p14="http://schemas.microsoft.com/office/powerpoint/2010/main" val="1326881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Calibri" panose="020F0502020204030204" pitchFamily="34" charset="0"/>
              </a:rPr>
              <a:t>We are building an approach to inform and engage a broader public audience as 2017 progresses. Our goal is to present a rates proposal to your board in mid-2018, allowing time to adjust and test the billing system for any modifications.  </a:t>
            </a:r>
          </a:p>
        </p:txBody>
      </p:sp>
      <p:sp>
        <p:nvSpPr>
          <p:cNvPr id="4" name="Slide Number Placeholder 3"/>
          <p:cNvSpPr>
            <a:spLocks noGrp="1"/>
          </p:cNvSpPr>
          <p:nvPr>
            <p:ph type="sldNum" sz="quarter" idx="10"/>
          </p:nvPr>
        </p:nvSpPr>
        <p:spPr/>
        <p:txBody>
          <a:bodyPr/>
          <a:lstStyle/>
          <a:p>
            <a:pPr>
              <a:defRPr/>
            </a:pPr>
            <a:fld id="{604AF124-24ED-4E58-BD9C-D80581F5FBD4}" type="slidenum">
              <a:rPr lang="en-US" smtClean="0"/>
              <a:pPr>
                <a:defRPr/>
              </a:pPr>
              <a:t>17</a:t>
            </a:fld>
            <a:endParaRPr lang="en-US"/>
          </a:p>
        </p:txBody>
      </p:sp>
    </p:spTree>
    <p:extLst>
      <p:ext uri="{BB962C8B-B14F-4D97-AF65-F5344CB8AC3E}">
        <p14:creationId xmlns:p14="http://schemas.microsoft.com/office/powerpoint/2010/main" val="59139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 key component of our Water Master Plan is public engagement.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To accomplish this, a Stakeholder Advisory Group (SAG) was formed in 2015 to help the BWS improve the public’s understanding of our complex water issues and seek stakeholder input to our Water Mater Plan, Financial Plan and Rate Study.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There are 28 individuals who represent community</a:t>
            </a:r>
            <a:r>
              <a:rPr lang="en-US" sz="1400" baseline="0" dirty="0" smtClean="0"/>
              <a:t> groups and industries from across the island.</a:t>
            </a:r>
            <a:endParaRPr lang="en-US" sz="1400" dirty="0" smtClean="0"/>
          </a:p>
          <a:p>
            <a:pPr marL="285750" indent="-285750">
              <a:buFont typeface="Arial" panose="020B0604020202020204" pitchFamily="34" charset="0"/>
              <a:buChar char="•"/>
              <a:defRPr/>
            </a:pPr>
            <a:r>
              <a:rPr lang="en-US" sz="1400" dirty="0" smtClean="0"/>
              <a:t>This </a:t>
            </a:r>
            <a:r>
              <a:rPr lang="en-US" sz="1400" dirty="0"/>
              <a:t>is the first time the BWS has formally created </a:t>
            </a:r>
            <a:r>
              <a:rPr lang="en-US" sz="1400" dirty="0" smtClean="0"/>
              <a:t>an advisory group consisting of members of the public</a:t>
            </a:r>
            <a:r>
              <a:rPr lang="en-US" sz="1400" baseline="0" dirty="0" smtClean="0"/>
              <a:t> and we </a:t>
            </a:r>
            <a:r>
              <a:rPr lang="en-US" sz="1400" dirty="0" smtClean="0"/>
              <a:t>hope </a:t>
            </a:r>
            <a:r>
              <a:rPr lang="en-US" sz="1400" dirty="0"/>
              <a:t>the group will provide valuable feedback and input for the BWS to </a:t>
            </a:r>
            <a:r>
              <a:rPr lang="en-US" sz="1400" dirty="0" smtClean="0"/>
              <a:t>consider.</a:t>
            </a:r>
          </a:p>
        </p:txBody>
      </p:sp>
      <p:sp>
        <p:nvSpPr>
          <p:cNvPr id="4" name="Slide Number Placeholder 3"/>
          <p:cNvSpPr>
            <a:spLocks noGrp="1"/>
          </p:cNvSpPr>
          <p:nvPr>
            <p:ph type="sldNum" sz="quarter" idx="10"/>
          </p:nvPr>
        </p:nvSpPr>
        <p:spPr/>
        <p:txBody>
          <a:bodyPr/>
          <a:lstStyle/>
          <a:p>
            <a:fld id="{838035E8-91BC-4241-8DF4-918A48B9C131}" type="slidenum">
              <a:rPr lang="en-US" smtClean="0"/>
              <a:t>18</a:t>
            </a:fld>
            <a:endParaRPr lang="en-US" dirty="0"/>
          </a:p>
        </p:txBody>
      </p:sp>
    </p:spTree>
    <p:extLst>
      <p:ext uri="{BB962C8B-B14F-4D97-AF65-F5344CB8AC3E}">
        <p14:creationId xmlns:p14="http://schemas.microsoft.com/office/powerpoint/2010/main" val="370845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228600"/>
            <a:ext cx="4178300" cy="3135313"/>
          </a:xfrm>
        </p:spPr>
      </p:sp>
      <p:sp>
        <p:nvSpPr>
          <p:cNvPr id="3" name="Notes Placeholder 2"/>
          <p:cNvSpPr>
            <a:spLocks noGrp="1"/>
          </p:cNvSpPr>
          <p:nvPr>
            <p:ph type="body" idx="1"/>
          </p:nvPr>
        </p:nvSpPr>
        <p:spPr/>
        <p:txBody>
          <a:bodyPr/>
          <a:lstStyle/>
          <a:p>
            <a:r>
              <a:rPr lang="en-US" dirty="0" smtClean="0">
                <a:solidFill>
                  <a:srgbClr val="000000"/>
                </a:solidFill>
                <a:latin typeface="Arial" charset="0"/>
              </a:rPr>
              <a:t>We’ve have</a:t>
            </a:r>
            <a:r>
              <a:rPr lang="en-US" baseline="0" dirty="0" smtClean="0">
                <a:solidFill>
                  <a:srgbClr val="000000"/>
                </a:solidFill>
                <a:latin typeface="Arial" charset="0"/>
              </a:rPr>
              <a:t> focused on selecting and attracting well respected individuals that represent the many diverse interests and perspectives among our customers and stakeholders.  </a:t>
            </a:r>
          </a:p>
          <a:p>
            <a:endParaRPr lang="en-US" baseline="0" dirty="0" smtClean="0">
              <a:solidFill>
                <a:srgbClr val="000000"/>
              </a:solidFill>
              <a:latin typeface="Arial" charset="0"/>
            </a:endParaRPr>
          </a:p>
          <a:p>
            <a:r>
              <a:rPr lang="en-US" baseline="0" dirty="0" smtClean="0">
                <a:solidFill>
                  <a:srgbClr val="000000"/>
                </a:solidFill>
                <a:latin typeface="Arial" charset="0"/>
              </a:rPr>
              <a:t>The group is quite impressive. . .as advisory group members themselves have mentioned. </a:t>
            </a:r>
          </a:p>
          <a:p>
            <a:endParaRPr lang="en-US" baseline="0" dirty="0" smtClean="0">
              <a:solidFill>
                <a:srgbClr val="000000"/>
              </a:solidFill>
              <a:latin typeface="Arial" charset="0"/>
            </a:endParaRPr>
          </a:p>
          <a:p>
            <a:r>
              <a:rPr lang="en-US" baseline="0" dirty="0" smtClean="0">
                <a:solidFill>
                  <a:srgbClr val="000000"/>
                </a:solidFill>
                <a:latin typeface="Arial" charset="0"/>
              </a:rPr>
              <a:t>To help build relationships and hear, first hand, the views and concerns of these community leaders, we have been sitting down individually with each member and listening.  We’ve completed 25 of these informal interviews, and it’s been a valuable learning experience. . </a:t>
            </a:r>
            <a:endParaRPr lang="en-US" dirty="0"/>
          </a:p>
        </p:txBody>
      </p:sp>
      <p:sp>
        <p:nvSpPr>
          <p:cNvPr id="4" name="Slide Number Placeholder 3"/>
          <p:cNvSpPr>
            <a:spLocks noGrp="1"/>
          </p:cNvSpPr>
          <p:nvPr>
            <p:ph type="sldNum" sz="quarter" idx="10"/>
          </p:nvPr>
        </p:nvSpPr>
        <p:spPr/>
        <p:txBody>
          <a:bodyPr/>
          <a:lstStyle/>
          <a:p>
            <a:fld id="{EF57595E-5250-4731-BBF7-F72D137116D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5434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228600"/>
            <a:ext cx="4178300" cy="3135313"/>
          </a:xfrm>
        </p:spPr>
      </p:sp>
      <p:sp>
        <p:nvSpPr>
          <p:cNvPr id="3" name="Notes Placeholder 2"/>
          <p:cNvSpPr>
            <a:spLocks noGrp="1"/>
          </p:cNvSpPr>
          <p:nvPr>
            <p:ph type="body" idx="1"/>
          </p:nvPr>
        </p:nvSpPr>
        <p:spPr/>
        <p:txBody>
          <a:bodyPr/>
          <a:lstStyle/>
          <a:p>
            <a:r>
              <a:rPr lang="en-US" dirty="0" smtClean="0"/>
              <a:t>This is our</a:t>
            </a:r>
            <a:r>
              <a:rPr lang="en-US" baseline="0" dirty="0" smtClean="0"/>
              <a:t> core vision and mission for our utility.  We are entrusted with this responsibility and it is our </a:t>
            </a:r>
            <a:r>
              <a:rPr lang="en-US" baseline="0" dirty="0" err="1" smtClean="0"/>
              <a:t>kuleana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BC33AE8-AB8E-455E-8AF5-A41DB795B227}" type="slidenum">
              <a:rPr lang="en-US" smtClean="0"/>
              <a:t>2</a:t>
            </a:fld>
            <a:endParaRPr lang="en-US"/>
          </a:p>
        </p:txBody>
      </p:sp>
    </p:spTree>
    <p:extLst>
      <p:ext uri="{BB962C8B-B14F-4D97-AF65-F5344CB8AC3E}">
        <p14:creationId xmlns:p14="http://schemas.microsoft.com/office/powerpoint/2010/main" val="226325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Geneva" pitchFamily="121" charset="-128"/>
              </a:defRPr>
            </a:lvl1pPr>
            <a:lvl2pPr marL="757066" indent="-291179">
              <a:defRPr sz="2400">
                <a:solidFill>
                  <a:schemeClr val="tx1"/>
                </a:solidFill>
                <a:latin typeface="Times" pitchFamily="18" charset="0"/>
                <a:ea typeface="Geneva" pitchFamily="121" charset="-128"/>
              </a:defRPr>
            </a:lvl2pPr>
            <a:lvl3pPr marL="1164717" indent="-232943">
              <a:defRPr sz="2400">
                <a:solidFill>
                  <a:schemeClr val="tx1"/>
                </a:solidFill>
                <a:latin typeface="Times" pitchFamily="18" charset="0"/>
                <a:ea typeface="Geneva" pitchFamily="121" charset="-128"/>
              </a:defRPr>
            </a:lvl3pPr>
            <a:lvl4pPr marL="1630604" indent="-232943">
              <a:defRPr sz="2400">
                <a:solidFill>
                  <a:schemeClr val="tx1"/>
                </a:solidFill>
                <a:latin typeface="Times" pitchFamily="18" charset="0"/>
                <a:ea typeface="Geneva" pitchFamily="121" charset="-128"/>
              </a:defRPr>
            </a:lvl4pPr>
            <a:lvl5pPr marL="2096491" indent="-232943">
              <a:defRPr sz="2400">
                <a:solidFill>
                  <a:schemeClr val="tx1"/>
                </a:solidFill>
                <a:latin typeface="Times" pitchFamily="18" charset="0"/>
                <a:ea typeface="Geneva" pitchFamily="121" charset="-128"/>
              </a:defRPr>
            </a:lvl5pPr>
            <a:lvl6pPr marL="2562377" indent="-232943" eaLnBrk="0" fontAlgn="base" hangingPunct="0">
              <a:spcBef>
                <a:spcPct val="0"/>
              </a:spcBef>
              <a:spcAft>
                <a:spcPct val="0"/>
              </a:spcAft>
              <a:defRPr sz="2400">
                <a:solidFill>
                  <a:schemeClr val="tx1"/>
                </a:solidFill>
                <a:latin typeface="Times" pitchFamily="18" charset="0"/>
                <a:ea typeface="Geneva" pitchFamily="121" charset="-128"/>
              </a:defRPr>
            </a:lvl6pPr>
            <a:lvl7pPr marL="3028264" indent="-232943" eaLnBrk="0" fontAlgn="base" hangingPunct="0">
              <a:spcBef>
                <a:spcPct val="0"/>
              </a:spcBef>
              <a:spcAft>
                <a:spcPct val="0"/>
              </a:spcAft>
              <a:defRPr sz="2400">
                <a:solidFill>
                  <a:schemeClr val="tx1"/>
                </a:solidFill>
                <a:latin typeface="Times" pitchFamily="18" charset="0"/>
                <a:ea typeface="Geneva" pitchFamily="121" charset="-128"/>
              </a:defRPr>
            </a:lvl7pPr>
            <a:lvl8pPr marL="3494151" indent="-232943" eaLnBrk="0" fontAlgn="base" hangingPunct="0">
              <a:spcBef>
                <a:spcPct val="0"/>
              </a:spcBef>
              <a:spcAft>
                <a:spcPct val="0"/>
              </a:spcAft>
              <a:defRPr sz="2400">
                <a:solidFill>
                  <a:schemeClr val="tx1"/>
                </a:solidFill>
                <a:latin typeface="Times" pitchFamily="18" charset="0"/>
                <a:ea typeface="Geneva" pitchFamily="121" charset="-128"/>
              </a:defRPr>
            </a:lvl8pPr>
            <a:lvl9pPr marL="3960038" indent="-232943" eaLnBrk="0" fontAlgn="base" hangingPunct="0">
              <a:spcBef>
                <a:spcPct val="0"/>
              </a:spcBef>
              <a:spcAft>
                <a:spcPct val="0"/>
              </a:spcAft>
              <a:defRPr sz="2400">
                <a:solidFill>
                  <a:schemeClr val="tx1"/>
                </a:solidFill>
                <a:latin typeface="Times" pitchFamily="18" charset="0"/>
                <a:ea typeface="Geneva" pitchFamily="121" charset="-128"/>
              </a:defRPr>
            </a:lvl9pPr>
          </a:lstStyle>
          <a:p>
            <a:fld id="{AFB17F32-8B15-4E4D-87F8-0FD8929AEBC4}" type="slidenum">
              <a:rPr lang="en-US" altLang="en-US" sz="1200"/>
              <a:pPr/>
              <a:t>20</a:t>
            </a:fld>
            <a:endParaRPr lang="en-US" altLang="en-US" sz="120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dirty="0"/>
          </a:p>
        </p:txBody>
      </p:sp>
    </p:spTree>
    <p:extLst>
      <p:ext uri="{BB962C8B-B14F-4D97-AF65-F5344CB8AC3E}">
        <p14:creationId xmlns:p14="http://schemas.microsoft.com/office/powerpoint/2010/main" val="263642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45FEF-8B9F-41F1-8805-0FB746103250}" type="slidenum">
              <a:rPr lang="en-US" smtClean="0"/>
              <a:t>21</a:t>
            </a:fld>
            <a:endParaRPr lang="en-US" dirty="0"/>
          </a:p>
        </p:txBody>
      </p:sp>
    </p:spTree>
    <p:extLst>
      <p:ext uri="{BB962C8B-B14F-4D97-AF65-F5344CB8AC3E}">
        <p14:creationId xmlns:p14="http://schemas.microsoft.com/office/powerpoint/2010/main" val="357824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45FEF-8B9F-41F1-8805-0FB746103250}" type="slidenum">
              <a:rPr lang="en-US" smtClean="0"/>
              <a:t>23</a:t>
            </a:fld>
            <a:endParaRPr lang="en-US" dirty="0"/>
          </a:p>
        </p:txBody>
      </p:sp>
    </p:spTree>
    <p:extLst>
      <p:ext uri="{BB962C8B-B14F-4D97-AF65-F5344CB8AC3E}">
        <p14:creationId xmlns:p14="http://schemas.microsoft.com/office/powerpoint/2010/main" val="381205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45FEF-8B9F-41F1-8805-0FB746103250}" type="slidenum">
              <a:rPr lang="en-US" smtClean="0"/>
              <a:t>24</a:t>
            </a:fld>
            <a:endParaRPr lang="en-US" dirty="0"/>
          </a:p>
        </p:txBody>
      </p:sp>
    </p:spTree>
    <p:extLst>
      <p:ext uri="{BB962C8B-B14F-4D97-AF65-F5344CB8AC3E}">
        <p14:creationId xmlns:p14="http://schemas.microsoft.com/office/powerpoint/2010/main" val="625079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45FEF-8B9F-41F1-8805-0FB746103250}" type="slidenum">
              <a:rPr lang="en-US" smtClean="0"/>
              <a:pPr/>
              <a:t>27</a:t>
            </a:fld>
            <a:endParaRPr lang="en-US" dirty="0"/>
          </a:p>
        </p:txBody>
      </p:sp>
    </p:spTree>
    <p:extLst>
      <p:ext uri="{BB962C8B-B14F-4D97-AF65-F5344CB8AC3E}">
        <p14:creationId xmlns:p14="http://schemas.microsoft.com/office/powerpoint/2010/main" val="2946104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sz="2500">
                <a:solidFill>
                  <a:schemeClr val="tx1"/>
                </a:solidFill>
                <a:latin typeface="Times" pitchFamily="18" charset="0"/>
                <a:ea typeface="Geneva" pitchFamily="121" charset="-128"/>
              </a:defRPr>
            </a:lvl1pPr>
            <a:lvl2pPr marL="773560" indent="-297523" eaLnBrk="0" hangingPunct="0">
              <a:defRPr sz="2500">
                <a:solidFill>
                  <a:schemeClr val="tx1"/>
                </a:solidFill>
                <a:latin typeface="Times" pitchFamily="18" charset="0"/>
                <a:ea typeface="Geneva" pitchFamily="121" charset="-128"/>
              </a:defRPr>
            </a:lvl2pPr>
            <a:lvl3pPr marL="1190092" indent="-238018" eaLnBrk="0" hangingPunct="0">
              <a:defRPr sz="2500">
                <a:solidFill>
                  <a:schemeClr val="tx1"/>
                </a:solidFill>
                <a:latin typeface="Times" pitchFamily="18" charset="0"/>
                <a:ea typeface="Geneva" pitchFamily="121" charset="-128"/>
              </a:defRPr>
            </a:lvl3pPr>
            <a:lvl4pPr marL="1666128" indent="-238018" eaLnBrk="0" hangingPunct="0">
              <a:defRPr sz="2500">
                <a:solidFill>
                  <a:schemeClr val="tx1"/>
                </a:solidFill>
                <a:latin typeface="Times" pitchFamily="18" charset="0"/>
                <a:ea typeface="Geneva" pitchFamily="121" charset="-128"/>
              </a:defRPr>
            </a:lvl4pPr>
            <a:lvl5pPr marL="2142165" indent="-238018" eaLnBrk="0" hangingPunct="0">
              <a:defRPr sz="2500">
                <a:solidFill>
                  <a:schemeClr val="tx1"/>
                </a:solidFill>
                <a:latin typeface="Times" pitchFamily="18" charset="0"/>
                <a:ea typeface="Geneva" pitchFamily="121" charset="-128"/>
              </a:defRPr>
            </a:lvl5pPr>
            <a:lvl6pPr marL="2618202" indent="-238018" eaLnBrk="0" fontAlgn="base" hangingPunct="0">
              <a:spcBef>
                <a:spcPct val="0"/>
              </a:spcBef>
              <a:spcAft>
                <a:spcPct val="0"/>
              </a:spcAft>
              <a:defRPr sz="2500">
                <a:solidFill>
                  <a:schemeClr val="tx1"/>
                </a:solidFill>
                <a:latin typeface="Times" pitchFamily="18" charset="0"/>
                <a:ea typeface="Geneva" pitchFamily="121" charset="-128"/>
              </a:defRPr>
            </a:lvl6pPr>
            <a:lvl7pPr marL="3094238" indent="-238018" eaLnBrk="0" fontAlgn="base" hangingPunct="0">
              <a:spcBef>
                <a:spcPct val="0"/>
              </a:spcBef>
              <a:spcAft>
                <a:spcPct val="0"/>
              </a:spcAft>
              <a:defRPr sz="2500">
                <a:solidFill>
                  <a:schemeClr val="tx1"/>
                </a:solidFill>
                <a:latin typeface="Times" pitchFamily="18" charset="0"/>
                <a:ea typeface="Geneva" pitchFamily="121" charset="-128"/>
              </a:defRPr>
            </a:lvl7pPr>
            <a:lvl8pPr marL="3570275" indent="-238018" eaLnBrk="0" fontAlgn="base" hangingPunct="0">
              <a:spcBef>
                <a:spcPct val="0"/>
              </a:spcBef>
              <a:spcAft>
                <a:spcPct val="0"/>
              </a:spcAft>
              <a:defRPr sz="2500">
                <a:solidFill>
                  <a:schemeClr val="tx1"/>
                </a:solidFill>
                <a:latin typeface="Times" pitchFamily="18" charset="0"/>
                <a:ea typeface="Geneva" pitchFamily="121" charset="-128"/>
              </a:defRPr>
            </a:lvl8pPr>
            <a:lvl9pPr marL="4046311" indent="-238018" eaLnBrk="0" fontAlgn="base" hangingPunct="0">
              <a:spcBef>
                <a:spcPct val="0"/>
              </a:spcBef>
              <a:spcAft>
                <a:spcPct val="0"/>
              </a:spcAft>
              <a:defRPr sz="2500">
                <a:solidFill>
                  <a:schemeClr val="tx1"/>
                </a:solidFill>
                <a:latin typeface="Times" pitchFamily="18" charset="0"/>
                <a:ea typeface="Geneva" pitchFamily="121" charset="-128"/>
              </a:defRPr>
            </a:lvl9pPr>
          </a:lstStyle>
          <a:p>
            <a:pPr>
              <a:defRPr/>
            </a:pPr>
            <a:fld id="{B35962D4-A2AD-449A-8F7A-9B15B66A146C}" type="slidenum">
              <a:rPr lang="en-US" altLang="en-US" sz="1200"/>
              <a:pPr>
                <a:defRPr/>
              </a:pPr>
              <a:t>29</a:t>
            </a:fld>
            <a:endParaRPr lang="en-US" altLang="en-US" sz="1200"/>
          </a:p>
        </p:txBody>
      </p:sp>
    </p:spTree>
    <p:extLst>
      <p:ext uri="{BB962C8B-B14F-4D97-AF65-F5344CB8AC3E}">
        <p14:creationId xmlns:p14="http://schemas.microsoft.com/office/powerpoint/2010/main" val="2234974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C33AE8-AB8E-455E-8AF5-A41DB795B227}" type="slidenum">
              <a:rPr lang="en-US" smtClean="0"/>
              <a:t>30</a:t>
            </a:fld>
            <a:endParaRPr lang="en-US"/>
          </a:p>
        </p:txBody>
      </p:sp>
    </p:spTree>
    <p:extLst>
      <p:ext uri="{BB962C8B-B14F-4D97-AF65-F5344CB8AC3E}">
        <p14:creationId xmlns:p14="http://schemas.microsoft.com/office/powerpoint/2010/main" val="53757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 key foundational</a:t>
            </a:r>
            <a:r>
              <a:rPr lang="en-US" altLang="en-US" baseline="0" dirty="0" smtClean="0"/>
              <a:t> effort over the past few years has been the development of a long term master plan.</a:t>
            </a:r>
          </a:p>
          <a:p>
            <a:pPr>
              <a:spcBef>
                <a:spcPct val="0"/>
              </a:spcBef>
            </a:pPr>
            <a:endParaRPr lang="en-US" altLang="en-US" dirty="0" smtClean="0"/>
          </a:p>
          <a:p>
            <a:pPr>
              <a:spcBef>
                <a:spcPct val="0"/>
              </a:spcBef>
            </a:pPr>
            <a:r>
              <a:rPr lang="en-US" altLang="en-US" dirty="0" smtClean="0"/>
              <a:t>We engaged</a:t>
            </a:r>
            <a:r>
              <a:rPr lang="en-US" altLang="en-US" baseline="0" dirty="0" smtClean="0"/>
              <a:t> </a:t>
            </a:r>
            <a:r>
              <a:rPr lang="en-US" altLang="en-US" dirty="0" smtClean="0"/>
              <a:t>in </a:t>
            </a:r>
            <a:r>
              <a:rPr lang="en-US" altLang="en-US" dirty="0" smtClean="0"/>
              <a:t>a rigorous 3-year process to develop the </a:t>
            </a:r>
            <a:r>
              <a:rPr lang="en-US" altLang="en-US" dirty="0" smtClean="0"/>
              <a:t>Water Master Plan (WMP) </a:t>
            </a:r>
            <a:r>
              <a:rPr lang="en-US" altLang="en-US" dirty="0" smtClean="0"/>
              <a:t>with the help of a remarkable Stakeholder Advisory Group.</a:t>
            </a:r>
          </a:p>
          <a:p>
            <a:pPr>
              <a:spcBef>
                <a:spcPct val="0"/>
              </a:spcBef>
            </a:pPr>
            <a:endParaRPr lang="en-US" altLang="en-US" dirty="0" smtClean="0"/>
          </a:p>
          <a:p>
            <a:pPr>
              <a:spcBef>
                <a:spcPct val="0"/>
              </a:spcBef>
            </a:pPr>
            <a:r>
              <a:rPr lang="en-US" altLang="en-US" dirty="0" smtClean="0"/>
              <a:t>Importantly, the </a:t>
            </a:r>
            <a:r>
              <a:rPr lang="en-US" altLang="en-US" dirty="0" smtClean="0"/>
              <a:t>BWS Board of Directors adopted the Water Master Plan in Oct. 2016</a:t>
            </a:r>
            <a:r>
              <a:rPr lang="en-US" altLang="en-US" dirty="0" smtClean="0"/>
              <a:t>.  The</a:t>
            </a:r>
            <a:r>
              <a:rPr lang="en-US" altLang="en-US" baseline="0" dirty="0" smtClean="0"/>
              <a:t> Board has set the planning policy direction for our utility going forward.</a:t>
            </a:r>
            <a:r>
              <a:rPr lang="en-US" altLang="en-US" dirty="0" smtClean="0"/>
              <a:t>  </a:t>
            </a:r>
            <a:endParaRPr lang="en-US" altLang="en-US" dirty="0" smtClean="0"/>
          </a:p>
          <a:p>
            <a:pPr>
              <a:spcBef>
                <a:spcPct val="0"/>
              </a:spcBef>
            </a:pPr>
            <a:endParaRPr lang="en-US" altLang="en-US" dirty="0" smtClean="0"/>
          </a:p>
          <a:p>
            <a:pPr>
              <a:spcBef>
                <a:spcPct val="0"/>
              </a:spcBef>
            </a:pPr>
            <a:r>
              <a:rPr lang="en-US" altLang="en-US" dirty="0" smtClean="0"/>
              <a:t>This is the cover of the summary of that plan which is </a:t>
            </a:r>
            <a:r>
              <a:rPr lang="en-US" altLang="en-US" dirty="0" smtClean="0"/>
              <a:t>the mural </a:t>
            </a:r>
            <a:r>
              <a:rPr lang="en-US" altLang="en-US" dirty="0" smtClean="0"/>
              <a:t>in the BWS </a:t>
            </a:r>
            <a:r>
              <a:rPr lang="en-US" altLang="en-US" dirty="0" smtClean="0"/>
              <a:t>Engineering Building lo</a:t>
            </a:r>
            <a:r>
              <a:rPr lang="en-US" altLang="en-US" baseline="0" dirty="0" smtClean="0"/>
              <a:t>bby by Juliette May Fraser in 1940.  </a:t>
            </a:r>
            <a:r>
              <a:rPr lang="en-US" altLang="en-US" dirty="0" smtClean="0"/>
              <a:t> </a:t>
            </a:r>
            <a:endParaRPr lang="en-US" altLang="en-US" dirty="0" smtClean="0"/>
          </a:p>
          <a:p>
            <a:pPr>
              <a:spcBef>
                <a:spcPct val="0"/>
              </a:spcBef>
            </a:pPr>
            <a:endParaRPr lang="en-US" altLang="en-US" dirty="0" smtClean="0"/>
          </a:p>
          <a:p>
            <a:pPr>
              <a:spcBef>
                <a:spcPct val="0"/>
              </a:spcBef>
            </a:pPr>
            <a:r>
              <a:rPr lang="en-US" altLang="en-US" dirty="0" smtClean="0"/>
              <a:t>Here are a few highlights of the Plan. </a:t>
            </a:r>
          </a:p>
          <a:p>
            <a:pPr>
              <a:spcBef>
                <a:spcPct val="0"/>
              </a:spcBef>
            </a:pPr>
            <a:endParaRPr lang="en-US" altLang="en-US" dirty="0" smtClean="0"/>
          </a:p>
          <a:p>
            <a:pPr>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defRPr>
                <a:solidFill>
                  <a:schemeClr val="tx1"/>
                </a:solidFill>
                <a:latin typeface="Arial" panose="020B0604020202020204" pitchFamily="34" charset="0"/>
              </a:defRPr>
            </a:lvl1pPr>
            <a:lvl2pPr marL="733425" indent="-282575" defTabSz="458788">
              <a:defRPr>
                <a:solidFill>
                  <a:schemeClr val="tx1"/>
                </a:solidFill>
                <a:latin typeface="Arial" panose="020B0604020202020204" pitchFamily="34" charset="0"/>
              </a:defRPr>
            </a:lvl2pPr>
            <a:lvl3pPr marL="1130300" indent="-225425" defTabSz="458788">
              <a:defRPr>
                <a:solidFill>
                  <a:schemeClr val="tx1"/>
                </a:solidFill>
                <a:latin typeface="Arial" panose="020B0604020202020204" pitchFamily="34" charset="0"/>
              </a:defRPr>
            </a:lvl3pPr>
            <a:lvl4pPr marL="1582738" indent="-225425" defTabSz="458788">
              <a:defRPr>
                <a:solidFill>
                  <a:schemeClr val="tx1"/>
                </a:solidFill>
                <a:latin typeface="Arial" panose="020B0604020202020204" pitchFamily="34" charset="0"/>
              </a:defRPr>
            </a:lvl4pPr>
            <a:lvl5pPr marL="2033588" indent="-225425" defTabSz="458788">
              <a:defRPr>
                <a:solidFill>
                  <a:schemeClr val="tx1"/>
                </a:solidFill>
                <a:latin typeface="Arial" panose="020B0604020202020204" pitchFamily="34" charset="0"/>
              </a:defRPr>
            </a:lvl5pPr>
            <a:lvl6pPr marL="2490788" indent="-225425" defTabSz="458788" fontAlgn="base">
              <a:spcBef>
                <a:spcPct val="0"/>
              </a:spcBef>
              <a:spcAft>
                <a:spcPct val="0"/>
              </a:spcAft>
              <a:defRPr>
                <a:solidFill>
                  <a:schemeClr val="tx1"/>
                </a:solidFill>
                <a:latin typeface="Arial" panose="020B0604020202020204" pitchFamily="34" charset="0"/>
              </a:defRPr>
            </a:lvl6pPr>
            <a:lvl7pPr marL="2947988" indent="-225425" defTabSz="458788" fontAlgn="base">
              <a:spcBef>
                <a:spcPct val="0"/>
              </a:spcBef>
              <a:spcAft>
                <a:spcPct val="0"/>
              </a:spcAft>
              <a:defRPr>
                <a:solidFill>
                  <a:schemeClr val="tx1"/>
                </a:solidFill>
                <a:latin typeface="Arial" panose="020B0604020202020204" pitchFamily="34" charset="0"/>
              </a:defRPr>
            </a:lvl7pPr>
            <a:lvl8pPr marL="3405188" indent="-225425" defTabSz="458788" fontAlgn="base">
              <a:spcBef>
                <a:spcPct val="0"/>
              </a:spcBef>
              <a:spcAft>
                <a:spcPct val="0"/>
              </a:spcAft>
              <a:defRPr>
                <a:solidFill>
                  <a:schemeClr val="tx1"/>
                </a:solidFill>
                <a:latin typeface="Arial" panose="020B0604020202020204" pitchFamily="34" charset="0"/>
              </a:defRPr>
            </a:lvl8pPr>
            <a:lvl9pPr marL="3862388" indent="-225425" defTabSz="458788" fontAlgn="base">
              <a:spcBef>
                <a:spcPct val="0"/>
              </a:spcBef>
              <a:spcAft>
                <a:spcPct val="0"/>
              </a:spcAft>
              <a:defRPr>
                <a:solidFill>
                  <a:schemeClr val="tx1"/>
                </a:solidFill>
                <a:latin typeface="Arial" panose="020B0604020202020204" pitchFamily="34" charset="0"/>
              </a:defRPr>
            </a:lvl9pPr>
          </a:lstStyle>
          <a:p>
            <a:fld id="{BCE7C533-C236-44FA-81B2-2849BE8FAE79}" type="slidenum">
              <a:rPr lang="en-US" altLang="en-US" sz="1300">
                <a:solidFill>
                  <a:srgbClr val="000000"/>
                </a:solidFill>
                <a:latin typeface="Times New Roman" panose="02020603050405020304" pitchFamily="18" charset="0"/>
                <a:ea typeface="MS PGothic" panose="020B0600070205080204" pitchFamily="34" charset="-128"/>
              </a:rPr>
              <a:pPr/>
              <a:t>3</a:t>
            </a:fld>
            <a:endParaRPr lang="en-US" altLang="en-US" sz="13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57460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a:p>
            <a:pPr>
              <a:spcBef>
                <a:spcPct val="0"/>
              </a:spcBef>
            </a:pPr>
            <a:r>
              <a:rPr lang="en-US" altLang="en-US" dirty="0" smtClean="0"/>
              <a:t>The BWS Water Master </a:t>
            </a:r>
            <a:r>
              <a:rPr lang="en-US" altLang="en-US" dirty="0" smtClean="0"/>
              <a:t>Plan -</a:t>
            </a:r>
            <a:endParaRPr lang="en-US" altLang="en-US" dirty="0" smtClean="0"/>
          </a:p>
          <a:p>
            <a:pPr marL="171450" indent="-171450">
              <a:spcBef>
                <a:spcPct val="0"/>
              </a:spcBef>
              <a:buFont typeface="Arial" panose="020B0604020202020204" pitchFamily="34" charset="0"/>
              <a:buChar char="•"/>
            </a:pPr>
            <a:r>
              <a:rPr lang="en-US" altLang="en-US" dirty="0" smtClean="0"/>
              <a:t>Looks </a:t>
            </a:r>
            <a:r>
              <a:rPr lang="en-US" altLang="en-US" dirty="0" smtClean="0"/>
              <a:t>ahead 30 years, </a:t>
            </a:r>
          </a:p>
          <a:p>
            <a:pPr marL="171450" indent="-171450">
              <a:spcBef>
                <a:spcPct val="0"/>
              </a:spcBef>
              <a:buFont typeface="Arial" panose="020B0604020202020204" pitchFamily="34" charset="0"/>
              <a:buChar char="•"/>
            </a:pPr>
            <a:r>
              <a:rPr lang="en-US" altLang="en-US" dirty="0" smtClean="0"/>
              <a:t>Evaluates the entire water system, </a:t>
            </a:r>
          </a:p>
          <a:p>
            <a:pPr marL="171450" indent="-171450">
              <a:spcBef>
                <a:spcPct val="0"/>
              </a:spcBef>
              <a:buFont typeface="Arial" panose="020B0604020202020204" pitchFamily="34" charset="0"/>
              <a:buChar char="•"/>
            </a:pPr>
            <a:r>
              <a:rPr lang="en-US" altLang="en-US" dirty="0" smtClean="0"/>
              <a:t>Identifies necessary improvements, </a:t>
            </a:r>
          </a:p>
          <a:p>
            <a:pPr marL="171450" indent="-171450">
              <a:spcBef>
                <a:spcPct val="0"/>
              </a:spcBef>
              <a:buFont typeface="Arial" panose="020B0604020202020204" pitchFamily="34" charset="0"/>
              <a:buChar char="•"/>
            </a:pPr>
            <a:r>
              <a:rPr lang="en-US" altLang="en-US" dirty="0" smtClean="0"/>
              <a:t>and Balances needs with costs of providing water to our customers.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a:defRPr>
                <a:solidFill>
                  <a:schemeClr val="tx1"/>
                </a:solidFill>
                <a:latin typeface="Arial" panose="020B0604020202020204" pitchFamily="34" charset="0"/>
              </a:defRPr>
            </a:lvl1pPr>
            <a:lvl2pPr marL="733425" indent="-282575" defTabSz="458788">
              <a:defRPr>
                <a:solidFill>
                  <a:schemeClr val="tx1"/>
                </a:solidFill>
                <a:latin typeface="Arial" panose="020B0604020202020204" pitchFamily="34" charset="0"/>
              </a:defRPr>
            </a:lvl2pPr>
            <a:lvl3pPr marL="1130300" indent="-225425" defTabSz="458788">
              <a:defRPr>
                <a:solidFill>
                  <a:schemeClr val="tx1"/>
                </a:solidFill>
                <a:latin typeface="Arial" panose="020B0604020202020204" pitchFamily="34" charset="0"/>
              </a:defRPr>
            </a:lvl3pPr>
            <a:lvl4pPr marL="1582738" indent="-225425" defTabSz="458788">
              <a:defRPr>
                <a:solidFill>
                  <a:schemeClr val="tx1"/>
                </a:solidFill>
                <a:latin typeface="Arial" panose="020B0604020202020204" pitchFamily="34" charset="0"/>
              </a:defRPr>
            </a:lvl4pPr>
            <a:lvl5pPr marL="2033588" indent="-225425" defTabSz="458788">
              <a:defRPr>
                <a:solidFill>
                  <a:schemeClr val="tx1"/>
                </a:solidFill>
                <a:latin typeface="Arial" panose="020B0604020202020204" pitchFamily="34" charset="0"/>
              </a:defRPr>
            </a:lvl5pPr>
            <a:lvl6pPr marL="2490788" indent="-225425" defTabSz="458788" fontAlgn="base">
              <a:spcBef>
                <a:spcPct val="0"/>
              </a:spcBef>
              <a:spcAft>
                <a:spcPct val="0"/>
              </a:spcAft>
              <a:defRPr>
                <a:solidFill>
                  <a:schemeClr val="tx1"/>
                </a:solidFill>
                <a:latin typeface="Arial" panose="020B0604020202020204" pitchFamily="34" charset="0"/>
              </a:defRPr>
            </a:lvl6pPr>
            <a:lvl7pPr marL="2947988" indent="-225425" defTabSz="458788" fontAlgn="base">
              <a:spcBef>
                <a:spcPct val="0"/>
              </a:spcBef>
              <a:spcAft>
                <a:spcPct val="0"/>
              </a:spcAft>
              <a:defRPr>
                <a:solidFill>
                  <a:schemeClr val="tx1"/>
                </a:solidFill>
                <a:latin typeface="Arial" panose="020B0604020202020204" pitchFamily="34" charset="0"/>
              </a:defRPr>
            </a:lvl7pPr>
            <a:lvl8pPr marL="3405188" indent="-225425" defTabSz="458788" fontAlgn="base">
              <a:spcBef>
                <a:spcPct val="0"/>
              </a:spcBef>
              <a:spcAft>
                <a:spcPct val="0"/>
              </a:spcAft>
              <a:defRPr>
                <a:solidFill>
                  <a:schemeClr val="tx1"/>
                </a:solidFill>
                <a:latin typeface="Arial" panose="020B0604020202020204" pitchFamily="34" charset="0"/>
              </a:defRPr>
            </a:lvl8pPr>
            <a:lvl9pPr marL="3862388" indent="-225425" defTabSz="458788" fontAlgn="base">
              <a:spcBef>
                <a:spcPct val="0"/>
              </a:spcBef>
              <a:spcAft>
                <a:spcPct val="0"/>
              </a:spcAft>
              <a:defRPr>
                <a:solidFill>
                  <a:schemeClr val="tx1"/>
                </a:solidFill>
                <a:latin typeface="Arial" panose="020B0604020202020204" pitchFamily="34" charset="0"/>
              </a:defRPr>
            </a:lvl9pPr>
          </a:lstStyle>
          <a:p>
            <a:fld id="{34511C1C-145B-4DF9-BF72-C9F8814895CA}" type="slidenum">
              <a:rPr lang="en-US" altLang="en-US" sz="1300">
                <a:solidFill>
                  <a:srgbClr val="000000"/>
                </a:solidFill>
                <a:latin typeface="Times New Roman" panose="02020603050405020304" pitchFamily="18" charset="0"/>
                <a:ea typeface="MS PGothic" panose="020B0600070205080204" pitchFamily="34" charset="-128"/>
              </a:rPr>
              <a:pPr/>
              <a:t>4</a:t>
            </a:fld>
            <a:endParaRPr lang="en-US" altLang="en-US" sz="13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75968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We are continuing to move along with the Water Master Plan</a:t>
            </a:r>
          </a:p>
          <a:p>
            <a:pPr marL="168244" indent="-168244" eaLnBrk="1" hangingPunct="1">
              <a:spcBef>
                <a:spcPct val="0"/>
              </a:spcBef>
              <a:buFont typeface="Arial" panose="020B0604020202020204" pitchFamily="34" charset="0"/>
              <a:buChar char="•"/>
              <a:defRPr/>
            </a:pPr>
            <a:r>
              <a:rPr lang="en-US" altLang="en-US" b="1" dirty="0" smtClean="0"/>
              <a:t>Master Plan was adopted in October 2016</a:t>
            </a:r>
          </a:p>
          <a:p>
            <a:pPr marL="168244" indent="-168244" eaLnBrk="1" hangingPunct="1">
              <a:spcBef>
                <a:spcPct val="0"/>
              </a:spcBef>
              <a:buFont typeface="Arial" panose="020B0604020202020204" pitchFamily="34" charset="0"/>
              <a:buChar char="•"/>
              <a:defRPr/>
            </a:pPr>
            <a:r>
              <a:rPr lang="en-US" altLang="en-US" dirty="0" smtClean="0"/>
              <a:t>Work is underway on the Financial Plan and Rate Study</a:t>
            </a:r>
          </a:p>
          <a:p>
            <a:pPr marL="168244" indent="-168244" eaLnBrk="1" hangingPunct="1">
              <a:spcBef>
                <a:spcPct val="0"/>
              </a:spcBef>
              <a:buFont typeface="Arial" panose="020B0604020202020204" pitchFamily="34" charset="0"/>
              <a:buChar char="•"/>
              <a:defRPr/>
            </a:pPr>
            <a:r>
              <a:rPr lang="en-US" altLang="en-US" dirty="0" smtClean="0"/>
              <a:t>The WMP has many moving parts and the original scope was developed more than two years ago.</a:t>
            </a:r>
          </a:p>
          <a:p>
            <a:pPr eaLnBrk="1" hangingPunct="1">
              <a:spcBef>
                <a:spcPct val="0"/>
              </a:spcBef>
              <a:defRPr/>
            </a:pPr>
            <a:r>
              <a:rPr lang="en-US" altLang="en-US" dirty="0" smtClean="0"/>
              <a:t> </a:t>
            </a:r>
          </a:p>
          <a:p>
            <a:pPr eaLnBrk="1" hangingPunct="1">
              <a:spcBef>
                <a:spcPct val="0"/>
              </a:spcBef>
              <a:defRPr/>
            </a:pPr>
            <a:r>
              <a:rPr lang="en-US" altLang="en-US" dirty="0" smtClean="0"/>
              <a:t>We anticipate water rate</a:t>
            </a:r>
            <a:r>
              <a:rPr lang="en-US" altLang="en-US" baseline="0" dirty="0" smtClean="0"/>
              <a:t> adoption in mid-2018 and effective January 2018.</a:t>
            </a:r>
            <a:endParaRPr lang="en-US" altLang="en-US" dirty="0"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Geneva" pitchFamily="121" charset="-128"/>
              </a:defRPr>
            </a:lvl1pPr>
            <a:lvl2pPr marL="741519" indent="-285080">
              <a:defRPr sz="2400">
                <a:solidFill>
                  <a:schemeClr val="tx1"/>
                </a:solidFill>
                <a:latin typeface="Times" pitchFamily="18" charset="0"/>
                <a:ea typeface="Geneva" pitchFamily="121" charset="-128"/>
              </a:defRPr>
            </a:lvl2pPr>
            <a:lvl3pPr marL="1141878" indent="-227441">
              <a:defRPr sz="2400">
                <a:solidFill>
                  <a:schemeClr val="tx1"/>
                </a:solidFill>
                <a:latin typeface="Times" pitchFamily="18" charset="0"/>
                <a:ea typeface="Geneva" pitchFamily="121" charset="-128"/>
              </a:defRPr>
            </a:lvl3pPr>
            <a:lvl4pPr marL="1599875" indent="-227441">
              <a:defRPr sz="2400">
                <a:solidFill>
                  <a:schemeClr val="tx1"/>
                </a:solidFill>
                <a:latin typeface="Times" pitchFamily="18" charset="0"/>
                <a:ea typeface="Geneva" pitchFamily="121" charset="-128"/>
              </a:defRPr>
            </a:lvl4pPr>
            <a:lvl5pPr marL="2056314" indent="-227441">
              <a:defRPr sz="2400">
                <a:solidFill>
                  <a:schemeClr val="tx1"/>
                </a:solidFill>
                <a:latin typeface="Times" pitchFamily="18" charset="0"/>
                <a:ea typeface="Geneva" pitchFamily="121" charset="-128"/>
              </a:defRPr>
            </a:lvl5pPr>
            <a:lvl6pPr marL="2504965" indent="-227441" eaLnBrk="0" fontAlgn="base" hangingPunct="0">
              <a:spcBef>
                <a:spcPct val="0"/>
              </a:spcBef>
              <a:spcAft>
                <a:spcPct val="0"/>
              </a:spcAft>
              <a:defRPr sz="2400">
                <a:solidFill>
                  <a:schemeClr val="tx1"/>
                </a:solidFill>
                <a:latin typeface="Times" pitchFamily="18" charset="0"/>
                <a:ea typeface="Geneva" pitchFamily="121" charset="-128"/>
              </a:defRPr>
            </a:lvl6pPr>
            <a:lvl7pPr marL="2953615" indent="-227441" eaLnBrk="0" fontAlgn="base" hangingPunct="0">
              <a:spcBef>
                <a:spcPct val="0"/>
              </a:spcBef>
              <a:spcAft>
                <a:spcPct val="0"/>
              </a:spcAft>
              <a:defRPr sz="2400">
                <a:solidFill>
                  <a:schemeClr val="tx1"/>
                </a:solidFill>
                <a:latin typeface="Times" pitchFamily="18" charset="0"/>
                <a:ea typeface="Geneva" pitchFamily="121" charset="-128"/>
              </a:defRPr>
            </a:lvl7pPr>
            <a:lvl8pPr marL="3402265" indent="-227441" eaLnBrk="0" fontAlgn="base" hangingPunct="0">
              <a:spcBef>
                <a:spcPct val="0"/>
              </a:spcBef>
              <a:spcAft>
                <a:spcPct val="0"/>
              </a:spcAft>
              <a:defRPr sz="2400">
                <a:solidFill>
                  <a:schemeClr val="tx1"/>
                </a:solidFill>
                <a:latin typeface="Times" pitchFamily="18" charset="0"/>
                <a:ea typeface="Geneva" pitchFamily="121" charset="-128"/>
              </a:defRPr>
            </a:lvl8pPr>
            <a:lvl9pPr marL="3850916" indent="-227441" eaLnBrk="0" fontAlgn="base" hangingPunct="0">
              <a:spcBef>
                <a:spcPct val="0"/>
              </a:spcBef>
              <a:spcAft>
                <a:spcPct val="0"/>
              </a:spcAft>
              <a:defRPr sz="2400">
                <a:solidFill>
                  <a:schemeClr val="tx1"/>
                </a:solidFill>
                <a:latin typeface="Times" pitchFamily="18" charset="0"/>
                <a:ea typeface="Geneva" pitchFamily="121" charset="-128"/>
              </a:defRPr>
            </a:lvl9pPr>
          </a:lstStyle>
          <a:p>
            <a:pPr>
              <a:defRPr/>
            </a:pPr>
            <a:fld id="{AA46B4C0-C627-4B2C-8B45-EF7B05866E25}" type="slidenum">
              <a:rPr lang="en-US" altLang="en-US" sz="1200"/>
              <a:pPr>
                <a:defRPr/>
              </a:pPr>
              <a:t>5</a:t>
            </a:fld>
            <a:endParaRPr lang="en-US" altLang="en-US" sz="1200"/>
          </a:p>
        </p:txBody>
      </p:sp>
    </p:spTree>
    <p:extLst>
      <p:ext uri="{BB962C8B-B14F-4D97-AF65-F5344CB8AC3E}">
        <p14:creationId xmlns:p14="http://schemas.microsoft.com/office/powerpoint/2010/main" val="368444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itchFamily="34" charset="0"/>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5E9C78AB-31EE-4829-950B-75031BF777A1}" type="slidenum">
              <a:rPr lang="en-US" altLang="en-US" sz="1300">
                <a:latin typeface="Times New Roman" pitchFamily="18" charset="0"/>
              </a:rPr>
              <a:pPr/>
              <a:t>6</a:t>
            </a:fld>
            <a:endParaRPr lang="en-US" altLang="en-US" sz="1300">
              <a:latin typeface="Times New Roman" pitchFamily="18" charset="0"/>
            </a:endParaRPr>
          </a:p>
        </p:txBody>
      </p:sp>
    </p:spTree>
    <p:extLst>
      <p:ext uri="{BB962C8B-B14F-4D97-AF65-F5344CB8AC3E}">
        <p14:creationId xmlns:p14="http://schemas.microsoft.com/office/powerpoint/2010/main" val="8986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Calibri" pitchFamily="34" charset="0"/>
              </a:rPr>
              <a:t>Part of looking ahead is figuring out where people are likely to live, and how much water they’ll need.  </a:t>
            </a:r>
          </a:p>
          <a:p>
            <a:pPr>
              <a:spcBef>
                <a:spcPct val="0"/>
              </a:spcBef>
            </a:pPr>
            <a:endParaRPr lang="en-US" altLang="en-US" dirty="0" smtClean="0">
              <a:latin typeface="Calibri" pitchFamily="34" charset="0"/>
            </a:endParaRPr>
          </a:p>
          <a:p>
            <a:pPr>
              <a:spcBef>
                <a:spcPct val="0"/>
              </a:spcBef>
            </a:pPr>
            <a:r>
              <a:rPr lang="en-US" altLang="en-US" dirty="0" smtClean="0">
                <a:latin typeface="Calibri" pitchFamily="34" charset="0"/>
              </a:rPr>
              <a:t>Even though we are 1 island, there are big differences with respect to water from place to place.</a:t>
            </a:r>
          </a:p>
          <a:p>
            <a:pPr>
              <a:spcBef>
                <a:spcPct val="0"/>
              </a:spcBef>
            </a:pPr>
            <a:endParaRPr lang="en-US" altLang="en-US" dirty="0" smtClean="0">
              <a:latin typeface="Calibri" pitchFamily="34" charset="0"/>
            </a:endParaRPr>
          </a:p>
          <a:p>
            <a:pPr>
              <a:spcBef>
                <a:spcPct val="0"/>
              </a:spcBef>
            </a:pPr>
            <a:r>
              <a:rPr lang="en-US" altLang="en-US" dirty="0" smtClean="0">
                <a:latin typeface="Calibri" pitchFamily="34" charset="0"/>
              </a:rPr>
              <a:t>Some areas are expect to grow only a little, or not at all.  Most of the growth and most of the increased water use will happen in Ewa, Central, and the lower part of the Primary Urban Center – basically from downtown through Waikiki and out to Hawaii Kai. </a:t>
            </a:r>
          </a:p>
          <a:p>
            <a:pPr>
              <a:spcBef>
                <a:spcPct val="0"/>
              </a:spcBef>
              <a:buFontTx/>
              <a:buNone/>
            </a:pPr>
            <a:endParaRPr lang="en-US" altLang="en-US" dirty="0" smtClean="0">
              <a:latin typeface="Calibri" pitchFamily="34" charset="0"/>
            </a:endParaRPr>
          </a:p>
          <a:p>
            <a:pPr>
              <a:spcBef>
                <a:spcPct val="0"/>
              </a:spcBef>
            </a:pPr>
            <a:r>
              <a:rPr lang="en-US" altLang="en-US" dirty="0" smtClean="0">
                <a:latin typeface="Calibri" pitchFamily="34" charset="0"/>
              </a:rPr>
              <a:t>By 2040, the Board of Water Supply expects to deliver an additional 17 million gallons per day to Ewa and the Primary Urban Center. </a:t>
            </a:r>
          </a:p>
          <a:p>
            <a:pPr>
              <a:buFontTx/>
              <a:buChar char="-"/>
            </a:pPr>
            <a:endParaRPr lang="en-US" altLang="en-US" dirty="0" smtClean="0">
              <a:latin typeface="Calibri" pitchFamily="34" charset="0"/>
            </a:endParaRPr>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76D0AC2A-09B0-409A-9B16-6395458EB24F}" type="slidenum">
              <a:rPr lang="en-US" altLang="en-US" sz="1300">
                <a:latin typeface="Times New Roman" pitchFamily="18" charset="0"/>
              </a:rPr>
              <a:pPr/>
              <a:t>7</a:t>
            </a:fld>
            <a:endParaRPr lang="en-US" altLang="en-US" sz="1300">
              <a:latin typeface="Times New Roman" pitchFamily="18" charset="0"/>
            </a:endParaRPr>
          </a:p>
        </p:txBody>
      </p:sp>
    </p:spTree>
    <p:extLst>
      <p:ext uri="{BB962C8B-B14F-4D97-AF65-F5344CB8AC3E}">
        <p14:creationId xmlns:p14="http://schemas.microsoft.com/office/powerpoint/2010/main" val="33066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Calibri" pitchFamily="34" charset="0"/>
              </a:rPr>
              <a:t>Climate change is one of the trends and uncertainties that will impact our water system. </a:t>
            </a:r>
          </a:p>
          <a:p>
            <a:pPr>
              <a:spcBef>
                <a:spcPct val="0"/>
              </a:spcBef>
            </a:pPr>
            <a:endParaRPr lang="en-US" altLang="en-US" dirty="0" smtClean="0">
              <a:latin typeface="Calibri" pitchFamily="34" charset="0"/>
            </a:endParaRPr>
          </a:p>
          <a:p>
            <a:pPr>
              <a:spcBef>
                <a:spcPct val="0"/>
              </a:spcBef>
            </a:pPr>
            <a:r>
              <a:rPr lang="en-US" altLang="en-US" dirty="0" smtClean="0">
                <a:latin typeface="Calibri" pitchFamily="34" charset="0"/>
              </a:rPr>
              <a:t>Notice the steepness of the green line compared to the orange line.  That shows a steeper </a:t>
            </a:r>
            <a:r>
              <a:rPr lang="en-US" altLang="en-US" dirty="0" err="1" smtClean="0">
                <a:latin typeface="Calibri" pitchFamily="34" charset="0"/>
              </a:rPr>
              <a:t>dropoff</a:t>
            </a:r>
            <a:r>
              <a:rPr lang="en-US" altLang="en-US" dirty="0" smtClean="0">
                <a:latin typeface="Calibri" pitchFamily="34" charset="0"/>
              </a:rPr>
              <a:t> of the amount of rain we have gotten in the past 30 years compared to the previous decades.  We don’t know if that steep decline will continue, but we are closely involved in climate change research and taking that research into account in our future plans.</a:t>
            </a:r>
          </a:p>
        </p:txBody>
      </p:sp>
      <p:sp>
        <p:nvSpPr>
          <p:cNvPr id="4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E2813434-0FD9-4C7B-B219-1D719E487A27}" type="slidenum">
              <a:rPr lang="en-US" altLang="en-US" sz="1300">
                <a:latin typeface="Times New Roman" pitchFamily="18" charset="0"/>
              </a:rPr>
              <a:pPr/>
              <a:t>8</a:t>
            </a:fld>
            <a:endParaRPr lang="en-US" altLang="en-US" sz="1300">
              <a:latin typeface="Times New Roman" pitchFamily="18" charset="0"/>
            </a:endParaRPr>
          </a:p>
        </p:txBody>
      </p:sp>
    </p:spTree>
    <p:extLst>
      <p:ext uri="{BB962C8B-B14F-4D97-AF65-F5344CB8AC3E}">
        <p14:creationId xmlns:p14="http://schemas.microsoft.com/office/powerpoint/2010/main" val="248894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itchFamily="34" charset="0"/>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0235">
              <a:defRPr sz="2400">
                <a:solidFill>
                  <a:schemeClr val="tx1"/>
                </a:solidFill>
                <a:latin typeface="Calibri" pitchFamily="34" charset="0"/>
                <a:ea typeface="MS PGothic" pitchFamily="34" charset="-128"/>
              </a:defRPr>
            </a:lvl1pPr>
            <a:lvl2pPr marL="751092" indent="-288881" defTabSz="470235">
              <a:defRPr sz="2400">
                <a:solidFill>
                  <a:schemeClr val="tx1"/>
                </a:solidFill>
                <a:latin typeface="Calibri" pitchFamily="34" charset="0"/>
                <a:ea typeface="MS PGothic" pitchFamily="34" charset="-128"/>
              </a:defRPr>
            </a:lvl2pPr>
            <a:lvl3pPr marL="1155528" indent="-231107" defTabSz="470235">
              <a:defRPr sz="2400">
                <a:solidFill>
                  <a:schemeClr val="tx1"/>
                </a:solidFill>
                <a:latin typeface="Calibri" pitchFamily="34" charset="0"/>
                <a:ea typeface="MS PGothic" pitchFamily="34" charset="-128"/>
              </a:defRPr>
            </a:lvl3pPr>
            <a:lvl4pPr marL="1617737" indent="-231107" defTabSz="470235">
              <a:defRPr sz="2400">
                <a:solidFill>
                  <a:schemeClr val="tx1"/>
                </a:solidFill>
                <a:latin typeface="Calibri" pitchFamily="34" charset="0"/>
                <a:ea typeface="MS PGothic" pitchFamily="34" charset="-128"/>
              </a:defRPr>
            </a:lvl4pPr>
            <a:lvl5pPr marL="2079948" indent="-231107" defTabSz="470235">
              <a:defRPr sz="2400">
                <a:solidFill>
                  <a:schemeClr val="tx1"/>
                </a:solidFill>
                <a:latin typeface="Calibri" pitchFamily="34" charset="0"/>
                <a:ea typeface="MS PGothic" pitchFamily="34" charset="-128"/>
              </a:defRPr>
            </a:lvl5pPr>
            <a:lvl6pPr marL="254216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6pPr>
            <a:lvl7pPr marL="3004371"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7pPr>
            <a:lvl8pPr marL="3466582"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8pPr>
            <a:lvl9pPr marL="3928790" indent="-231107" defTabSz="470235"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5E9C78AB-31EE-4829-950B-75031BF777A1}" type="slidenum">
              <a:rPr lang="en-US" altLang="en-US" sz="1300">
                <a:latin typeface="Times New Roman" pitchFamily="18" charset="0"/>
              </a:rPr>
              <a:pPr/>
              <a:t>9</a:t>
            </a:fld>
            <a:endParaRPr lang="en-US" altLang="en-US" sz="1300">
              <a:latin typeface="Times New Roman" pitchFamily="18" charset="0"/>
            </a:endParaRPr>
          </a:p>
        </p:txBody>
      </p:sp>
    </p:spTree>
    <p:extLst>
      <p:ext uri="{BB962C8B-B14F-4D97-AF65-F5344CB8AC3E}">
        <p14:creationId xmlns:p14="http://schemas.microsoft.com/office/powerpoint/2010/main" val="334322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913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003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86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282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ClrTx/>
              <a:buFont typeface="Wingdings" panose="05000000000000000000" pitchFamily="2" charset="2"/>
              <a:buChar char="Ø"/>
              <a:defRPr/>
            </a:lvl1pPr>
            <a:lvl2pPr marL="914400" indent="-457200">
              <a:buClrTx/>
              <a:buFont typeface="Wingdings" panose="05000000000000000000" pitchFamily="2" charset="2"/>
              <a:buChar char="Ø"/>
              <a:defRPr/>
            </a:lvl2pPr>
            <a:lvl3pPr marL="1257300" indent="-342900">
              <a:buClrTx/>
              <a:buFont typeface="Wingdings" panose="05000000000000000000" pitchFamily="2" charset="2"/>
              <a:buChar char="Ø"/>
              <a:defRPr/>
            </a:lvl3pPr>
            <a:lvl4pPr marL="1714500" indent="-342900">
              <a:buClrTx/>
              <a:buFont typeface="Wingdings" panose="05000000000000000000" pitchFamily="2" charset="2"/>
              <a:buChar char="Ø"/>
              <a:defRPr/>
            </a:lvl4pPr>
            <a:lvl5pPr marL="2171700" indent="-342900">
              <a:buClrTx/>
              <a:buFont typeface="Wingdings" panose="05000000000000000000"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376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2879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50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8975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3290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93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429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22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102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46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3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719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044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460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24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83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47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291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00825"/>
            <a:ext cx="9144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066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20574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Line 9"/>
          <p:cNvSpPr>
            <a:spLocks noChangeShapeType="1"/>
          </p:cNvSpPr>
          <p:nvPr/>
        </p:nvSpPr>
        <p:spPr bwMode="auto">
          <a:xfrm>
            <a:off x="0" y="97155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
          <p:cNvSpPr>
            <a:spLocks noChangeShapeType="1"/>
          </p:cNvSpPr>
          <p:nvPr/>
        </p:nvSpPr>
        <p:spPr bwMode="auto">
          <a:xfrm>
            <a:off x="0" y="659130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3" descr="TopMasthead_03a.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b="1">
          <a:solidFill>
            <a:srgbClr val="007F7B"/>
          </a:solidFill>
          <a:latin typeface="+mj-lt"/>
          <a:ea typeface="Geneva" charset="0"/>
          <a:cs typeface="Geneva" charset="0"/>
        </a:defRPr>
      </a:lvl1pPr>
      <a:lvl2pPr algn="ctr" rtl="0" eaLnBrk="0" fontAlgn="base" hangingPunct="0">
        <a:spcBef>
          <a:spcPct val="0"/>
        </a:spcBef>
        <a:spcAft>
          <a:spcPct val="0"/>
        </a:spcAft>
        <a:defRPr sz="4400" b="1">
          <a:solidFill>
            <a:srgbClr val="007F7B"/>
          </a:solidFill>
          <a:latin typeface="Arial" charset="0"/>
          <a:ea typeface="Geneva" charset="0"/>
          <a:cs typeface="Geneva" charset="0"/>
        </a:defRPr>
      </a:lvl2pPr>
      <a:lvl3pPr algn="ctr" rtl="0" eaLnBrk="0" fontAlgn="base" hangingPunct="0">
        <a:spcBef>
          <a:spcPct val="0"/>
        </a:spcBef>
        <a:spcAft>
          <a:spcPct val="0"/>
        </a:spcAft>
        <a:defRPr sz="4400" b="1">
          <a:solidFill>
            <a:srgbClr val="007F7B"/>
          </a:solidFill>
          <a:latin typeface="Arial" charset="0"/>
          <a:ea typeface="Geneva" charset="0"/>
          <a:cs typeface="Geneva" charset="0"/>
        </a:defRPr>
      </a:lvl3pPr>
      <a:lvl4pPr algn="ctr" rtl="0" eaLnBrk="0" fontAlgn="base" hangingPunct="0">
        <a:spcBef>
          <a:spcPct val="0"/>
        </a:spcBef>
        <a:spcAft>
          <a:spcPct val="0"/>
        </a:spcAft>
        <a:defRPr sz="4400" b="1">
          <a:solidFill>
            <a:srgbClr val="007F7B"/>
          </a:solidFill>
          <a:latin typeface="Arial" charset="0"/>
          <a:ea typeface="Geneva" charset="0"/>
          <a:cs typeface="Geneva" charset="0"/>
        </a:defRPr>
      </a:lvl4pPr>
      <a:lvl5pPr algn="ctr" rtl="0" eaLnBrk="0" fontAlgn="base" hangingPunct="0">
        <a:spcBef>
          <a:spcPct val="0"/>
        </a:spcBef>
        <a:spcAft>
          <a:spcPct val="0"/>
        </a:spcAft>
        <a:defRPr sz="4400" b="1">
          <a:solidFill>
            <a:srgbClr val="007F7B"/>
          </a:solidFill>
          <a:latin typeface="Arial" charset="0"/>
          <a:ea typeface="Geneva" charset="0"/>
          <a:cs typeface="Geneva"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lr>
          <a:schemeClr val="bg1"/>
        </a:buClr>
        <a:buChar char="•"/>
        <a:defRPr sz="3200">
          <a:solidFill>
            <a:schemeClr val="tx1"/>
          </a:solidFill>
          <a:latin typeface="+mn-lt"/>
          <a:ea typeface="Geneva" charset="0"/>
          <a:cs typeface="Geneva" charset="0"/>
        </a:defRPr>
      </a:lvl1pPr>
      <a:lvl2pPr marL="742950" indent="-285750" algn="l" rtl="0" eaLnBrk="0" fontAlgn="base" hangingPunct="0">
        <a:spcBef>
          <a:spcPct val="20000"/>
        </a:spcBef>
        <a:spcAft>
          <a:spcPct val="0"/>
        </a:spcAft>
        <a:buClr>
          <a:schemeClr val="bg1"/>
        </a:buClr>
        <a:buChar char="–"/>
        <a:defRPr sz="2800">
          <a:solidFill>
            <a:schemeClr val="tx1"/>
          </a:solidFill>
          <a:latin typeface="+mn-lt"/>
          <a:ea typeface="Geneva" charset="0"/>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ea typeface="Geneva" charset="0"/>
        </a:defRPr>
      </a:lvl3pPr>
      <a:lvl4pPr marL="1600200" indent="-228600" algn="l" rtl="0" eaLnBrk="0" fontAlgn="base" hangingPunct="0">
        <a:spcBef>
          <a:spcPct val="20000"/>
        </a:spcBef>
        <a:spcAft>
          <a:spcPct val="0"/>
        </a:spcAft>
        <a:buClr>
          <a:schemeClr val="bg1"/>
        </a:buClr>
        <a:buChar char="–"/>
        <a:defRPr sz="2000">
          <a:solidFill>
            <a:schemeClr val="tx1"/>
          </a:solidFill>
          <a:latin typeface="+mn-lt"/>
          <a:ea typeface="Geneva" charset="0"/>
        </a:defRPr>
      </a:lvl4pPr>
      <a:lvl5pPr marL="2057400" indent="-228600" algn="l" rtl="0" eaLnBrk="0" fontAlgn="base" hangingPunct="0">
        <a:spcBef>
          <a:spcPct val="20000"/>
        </a:spcBef>
        <a:spcAft>
          <a:spcPct val="0"/>
        </a:spcAft>
        <a:buClr>
          <a:schemeClr val="bg1"/>
        </a:buClr>
        <a:buChar char="»"/>
        <a:defRPr sz="2000">
          <a:solidFill>
            <a:schemeClr val="tx1"/>
          </a:solidFill>
          <a:latin typeface="+mn-lt"/>
          <a:ea typeface="Geneva" charset="0"/>
        </a:defRPr>
      </a:lvl5pPr>
      <a:lvl6pPr marL="2514600" indent="-228600" algn="l" rtl="0" eaLnBrk="1" fontAlgn="base" hangingPunct="1">
        <a:spcBef>
          <a:spcPct val="20000"/>
        </a:spcBef>
        <a:spcAft>
          <a:spcPct val="0"/>
        </a:spcAft>
        <a:buClr>
          <a:schemeClr val="bg1"/>
        </a:buClr>
        <a:buChar char="»"/>
        <a:defRPr sz="2000">
          <a:solidFill>
            <a:schemeClr val="tx1"/>
          </a:solidFill>
          <a:latin typeface="+mn-lt"/>
        </a:defRPr>
      </a:lvl6pPr>
      <a:lvl7pPr marL="2971800" indent="-228600" algn="l" rtl="0" eaLnBrk="1" fontAlgn="base" hangingPunct="1">
        <a:spcBef>
          <a:spcPct val="20000"/>
        </a:spcBef>
        <a:spcAft>
          <a:spcPct val="0"/>
        </a:spcAft>
        <a:buClr>
          <a:schemeClr val="bg1"/>
        </a:buClr>
        <a:buChar char="»"/>
        <a:defRPr sz="2000">
          <a:solidFill>
            <a:schemeClr val="tx1"/>
          </a:solidFill>
          <a:latin typeface="+mn-lt"/>
        </a:defRPr>
      </a:lvl7pPr>
      <a:lvl8pPr marL="3429000" indent="-228600" algn="l" rtl="0" eaLnBrk="1" fontAlgn="base" hangingPunct="1">
        <a:spcBef>
          <a:spcPct val="20000"/>
        </a:spcBef>
        <a:spcAft>
          <a:spcPct val="0"/>
        </a:spcAft>
        <a:buClr>
          <a:schemeClr val="bg1"/>
        </a:buClr>
        <a:buChar char="»"/>
        <a:defRPr sz="2000">
          <a:solidFill>
            <a:schemeClr val="tx1"/>
          </a:solidFill>
          <a:latin typeface="+mn-lt"/>
        </a:defRPr>
      </a:lvl8pPr>
      <a:lvl9pPr marL="3886200" indent="-228600" algn="l" rtl="0" eaLnBrk="1" fontAlgn="base" hangingPunct="1">
        <a:spcBef>
          <a:spcPct val="20000"/>
        </a:spcBef>
        <a:spcAft>
          <a:spcPct val="0"/>
        </a:spcAft>
        <a:buClr>
          <a:schemeClr val="bg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00825"/>
            <a:ext cx="9144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066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20574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Line 9"/>
          <p:cNvSpPr>
            <a:spLocks noChangeShapeType="1"/>
          </p:cNvSpPr>
          <p:nvPr/>
        </p:nvSpPr>
        <p:spPr bwMode="auto">
          <a:xfrm>
            <a:off x="0" y="97155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0" name="Line 10"/>
          <p:cNvSpPr>
            <a:spLocks noChangeShapeType="1"/>
          </p:cNvSpPr>
          <p:nvPr/>
        </p:nvSpPr>
        <p:spPr bwMode="auto">
          <a:xfrm>
            <a:off x="0" y="659130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1031" name="Picture 3" descr="TopMasthead_03a.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1159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7F7B"/>
          </a:solidFill>
          <a:latin typeface="+mj-lt"/>
          <a:ea typeface="Geneva" charset="0"/>
          <a:cs typeface="Geneva" charset="0"/>
        </a:defRPr>
      </a:lvl1pPr>
      <a:lvl2pPr algn="ctr" rtl="0" eaLnBrk="0" fontAlgn="base" hangingPunct="0">
        <a:spcBef>
          <a:spcPct val="0"/>
        </a:spcBef>
        <a:spcAft>
          <a:spcPct val="0"/>
        </a:spcAft>
        <a:defRPr sz="4400" b="1">
          <a:solidFill>
            <a:srgbClr val="007F7B"/>
          </a:solidFill>
          <a:latin typeface="Arial" charset="0"/>
          <a:ea typeface="Geneva" charset="0"/>
          <a:cs typeface="Geneva" charset="0"/>
        </a:defRPr>
      </a:lvl2pPr>
      <a:lvl3pPr algn="ctr" rtl="0" eaLnBrk="0" fontAlgn="base" hangingPunct="0">
        <a:spcBef>
          <a:spcPct val="0"/>
        </a:spcBef>
        <a:spcAft>
          <a:spcPct val="0"/>
        </a:spcAft>
        <a:defRPr sz="4400" b="1">
          <a:solidFill>
            <a:srgbClr val="007F7B"/>
          </a:solidFill>
          <a:latin typeface="Arial" charset="0"/>
          <a:ea typeface="Geneva" charset="0"/>
          <a:cs typeface="Geneva" charset="0"/>
        </a:defRPr>
      </a:lvl3pPr>
      <a:lvl4pPr algn="ctr" rtl="0" eaLnBrk="0" fontAlgn="base" hangingPunct="0">
        <a:spcBef>
          <a:spcPct val="0"/>
        </a:spcBef>
        <a:spcAft>
          <a:spcPct val="0"/>
        </a:spcAft>
        <a:defRPr sz="4400" b="1">
          <a:solidFill>
            <a:srgbClr val="007F7B"/>
          </a:solidFill>
          <a:latin typeface="Arial" charset="0"/>
          <a:ea typeface="Geneva" charset="0"/>
          <a:cs typeface="Geneva" charset="0"/>
        </a:defRPr>
      </a:lvl4pPr>
      <a:lvl5pPr algn="ctr" rtl="0" eaLnBrk="0" fontAlgn="base" hangingPunct="0">
        <a:spcBef>
          <a:spcPct val="0"/>
        </a:spcBef>
        <a:spcAft>
          <a:spcPct val="0"/>
        </a:spcAft>
        <a:defRPr sz="4400" b="1">
          <a:solidFill>
            <a:srgbClr val="007F7B"/>
          </a:solidFill>
          <a:latin typeface="Arial" charset="0"/>
          <a:ea typeface="Geneva" charset="0"/>
          <a:cs typeface="Geneva"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lr>
          <a:schemeClr val="bg1"/>
        </a:buClr>
        <a:buChar char="•"/>
        <a:defRPr sz="3200">
          <a:solidFill>
            <a:schemeClr val="tx1"/>
          </a:solidFill>
          <a:latin typeface="+mn-lt"/>
          <a:ea typeface="Geneva" charset="0"/>
          <a:cs typeface="Geneva" charset="0"/>
        </a:defRPr>
      </a:lvl1pPr>
      <a:lvl2pPr marL="742950" indent="-285750" algn="l" rtl="0" eaLnBrk="0" fontAlgn="base" hangingPunct="0">
        <a:spcBef>
          <a:spcPct val="20000"/>
        </a:spcBef>
        <a:spcAft>
          <a:spcPct val="0"/>
        </a:spcAft>
        <a:buClr>
          <a:schemeClr val="bg1"/>
        </a:buClr>
        <a:buChar char="–"/>
        <a:defRPr sz="2800">
          <a:solidFill>
            <a:schemeClr val="tx1"/>
          </a:solidFill>
          <a:latin typeface="+mn-lt"/>
          <a:ea typeface="Geneva" charset="0"/>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ea typeface="Geneva" charset="0"/>
        </a:defRPr>
      </a:lvl3pPr>
      <a:lvl4pPr marL="1600200" indent="-228600" algn="l" rtl="0" eaLnBrk="0" fontAlgn="base" hangingPunct="0">
        <a:spcBef>
          <a:spcPct val="20000"/>
        </a:spcBef>
        <a:spcAft>
          <a:spcPct val="0"/>
        </a:spcAft>
        <a:buClr>
          <a:schemeClr val="bg1"/>
        </a:buClr>
        <a:buChar char="–"/>
        <a:defRPr sz="2000">
          <a:solidFill>
            <a:schemeClr val="tx1"/>
          </a:solidFill>
          <a:latin typeface="+mn-lt"/>
          <a:ea typeface="Geneva" charset="0"/>
        </a:defRPr>
      </a:lvl4pPr>
      <a:lvl5pPr marL="2057400" indent="-228600" algn="l" rtl="0" eaLnBrk="0" fontAlgn="base" hangingPunct="0">
        <a:spcBef>
          <a:spcPct val="20000"/>
        </a:spcBef>
        <a:spcAft>
          <a:spcPct val="0"/>
        </a:spcAft>
        <a:buClr>
          <a:schemeClr val="bg1"/>
        </a:buClr>
        <a:buChar char="»"/>
        <a:defRPr sz="2000">
          <a:solidFill>
            <a:schemeClr val="tx1"/>
          </a:solidFill>
          <a:latin typeface="+mn-lt"/>
          <a:ea typeface="Geneva" charset="0"/>
        </a:defRPr>
      </a:lvl5pPr>
      <a:lvl6pPr marL="2514600" indent="-228600" algn="l" rtl="0" eaLnBrk="1" fontAlgn="base" hangingPunct="1">
        <a:spcBef>
          <a:spcPct val="20000"/>
        </a:spcBef>
        <a:spcAft>
          <a:spcPct val="0"/>
        </a:spcAft>
        <a:buClr>
          <a:schemeClr val="bg1"/>
        </a:buClr>
        <a:buChar char="»"/>
        <a:defRPr sz="2000">
          <a:solidFill>
            <a:schemeClr val="tx1"/>
          </a:solidFill>
          <a:latin typeface="+mn-lt"/>
        </a:defRPr>
      </a:lvl6pPr>
      <a:lvl7pPr marL="2971800" indent="-228600" algn="l" rtl="0" eaLnBrk="1" fontAlgn="base" hangingPunct="1">
        <a:spcBef>
          <a:spcPct val="20000"/>
        </a:spcBef>
        <a:spcAft>
          <a:spcPct val="0"/>
        </a:spcAft>
        <a:buClr>
          <a:schemeClr val="bg1"/>
        </a:buClr>
        <a:buChar char="»"/>
        <a:defRPr sz="2000">
          <a:solidFill>
            <a:schemeClr val="tx1"/>
          </a:solidFill>
          <a:latin typeface="+mn-lt"/>
        </a:defRPr>
      </a:lvl7pPr>
      <a:lvl8pPr marL="3429000" indent="-228600" algn="l" rtl="0" eaLnBrk="1" fontAlgn="base" hangingPunct="1">
        <a:spcBef>
          <a:spcPct val="20000"/>
        </a:spcBef>
        <a:spcAft>
          <a:spcPct val="0"/>
        </a:spcAft>
        <a:buClr>
          <a:schemeClr val="bg1"/>
        </a:buClr>
        <a:buChar char="»"/>
        <a:defRPr sz="2000">
          <a:solidFill>
            <a:schemeClr val="tx1"/>
          </a:solidFill>
          <a:latin typeface="+mn-lt"/>
        </a:defRPr>
      </a:lvl8pPr>
      <a:lvl9pPr marL="3886200" indent="-228600" algn="l" rtl="0" eaLnBrk="1" fontAlgn="base" hangingPunct="1">
        <a:spcBef>
          <a:spcPct val="20000"/>
        </a:spcBef>
        <a:spcAft>
          <a:spcPct val="0"/>
        </a:spcAft>
        <a:buClr>
          <a:schemeClr val="bg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www.boardofwatersupply.com/procurement/professional-services/projec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 y="990601"/>
            <a:ext cx="91440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bg1"/>
              </a:buClr>
              <a:buNone/>
              <a:defRPr sz="3200">
                <a:solidFill>
                  <a:schemeClr val="tx1"/>
                </a:solidFill>
                <a:latin typeface="+mn-lt"/>
                <a:ea typeface="Geneva" charset="0"/>
                <a:cs typeface="Geneva" charset="0"/>
              </a:defRPr>
            </a:lvl1pPr>
            <a:lvl2pPr marL="457200" indent="0" algn="ctr" rtl="0" fontAlgn="base">
              <a:spcBef>
                <a:spcPct val="20000"/>
              </a:spcBef>
              <a:spcAft>
                <a:spcPct val="0"/>
              </a:spcAft>
              <a:buClr>
                <a:schemeClr val="bg1"/>
              </a:buClr>
              <a:buNone/>
              <a:defRPr sz="2800">
                <a:solidFill>
                  <a:schemeClr val="tx1"/>
                </a:solidFill>
                <a:latin typeface="+mn-lt"/>
                <a:ea typeface="Geneva" charset="0"/>
              </a:defRPr>
            </a:lvl2pPr>
            <a:lvl3pPr marL="914400" indent="0" algn="ctr" rtl="0" fontAlgn="base">
              <a:spcBef>
                <a:spcPct val="20000"/>
              </a:spcBef>
              <a:spcAft>
                <a:spcPct val="0"/>
              </a:spcAft>
              <a:buClr>
                <a:schemeClr val="bg1"/>
              </a:buClr>
              <a:buNone/>
              <a:defRPr sz="2400">
                <a:solidFill>
                  <a:schemeClr val="tx1"/>
                </a:solidFill>
                <a:latin typeface="+mn-lt"/>
                <a:ea typeface="Geneva" charset="0"/>
              </a:defRPr>
            </a:lvl3pPr>
            <a:lvl4pPr marL="1371600" indent="0" algn="ctr" rtl="0" fontAlgn="base">
              <a:spcBef>
                <a:spcPct val="20000"/>
              </a:spcBef>
              <a:spcAft>
                <a:spcPct val="0"/>
              </a:spcAft>
              <a:buClr>
                <a:schemeClr val="bg1"/>
              </a:buClr>
              <a:buNone/>
              <a:defRPr sz="2000">
                <a:solidFill>
                  <a:schemeClr val="tx1"/>
                </a:solidFill>
                <a:latin typeface="+mn-lt"/>
                <a:ea typeface="Geneva" charset="0"/>
              </a:defRPr>
            </a:lvl4pPr>
            <a:lvl5pPr marL="1828800" indent="0" algn="ctr" rtl="0" fontAlgn="base">
              <a:spcBef>
                <a:spcPct val="20000"/>
              </a:spcBef>
              <a:spcAft>
                <a:spcPct val="0"/>
              </a:spcAft>
              <a:buClr>
                <a:schemeClr val="bg1"/>
              </a:buClr>
              <a:buNone/>
              <a:defRPr sz="2000">
                <a:solidFill>
                  <a:schemeClr val="tx1"/>
                </a:solidFill>
                <a:latin typeface="+mn-lt"/>
                <a:ea typeface="Geneva" charset="0"/>
              </a:defRPr>
            </a:lvl5pPr>
            <a:lvl6pPr marL="2286000" indent="0" algn="ctr" rtl="0" eaLnBrk="1" fontAlgn="base" hangingPunct="1">
              <a:spcBef>
                <a:spcPct val="20000"/>
              </a:spcBef>
              <a:spcAft>
                <a:spcPct val="0"/>
              </a:spcAft>
              <a:buClr>
                <a:schemeClr val="bg1"/>
              </a:buClr>
              <a:buNone/>
              <a:defRPr sz="2000">
                <a:solidFill>
                  <a:schemeClr val="tx1"/>
                </a:solidFill>
                <a:latin typeface="+mn-lt"/>
              </a:defRPr>
            </a:lvl6pPr>
            <a:lvl7pPr marL="2743200" indent="0" algn="ctr" rtl="0" eaLnBrk="1" fontAlgn="base" hangingPunct="1">
              <a:spcBef>
                <a:spcPct val="20000"/>
              </a:spcBef>
              <a:spcAft>
                <a:spcPct val="0"/>
              </a:spcAft>
              <a:buClr>
                <a:schemeClr val="bg1"/>
              </a:buClr>
              <a:buNone/>
              <a:defRPr sz="2000">
                <a:solidFill>
                  <a:schemeClr val="tx1"/>
                </a:solidFill>
                <a:latin typeface="+mn-lt"/>
              </a:defRPr>
            </a:lvl7pPr>
            <a:lvl8pPr marL="3200400" indent="0" algn="ctr" rtl="0" eaLnBrk="1" fontAlgn="base" hangingPunct="1">
              <a:spcBef>
                <a:spcPct val="20000"/>
              </a:spcBef>
              <a:spcAft>
                <a:spcPct val="0"/>
              </a:spcAft>
              <a:buClr>
                <a:schemeClr val="bg1"/>
              </a:buClr>
              <a:buNone/>
              <a:defRPr sz="2000">
                <a:solidFill>
                  <a:schemeClr val="tx1"/>
                </a:solidFill>
                <a:latin typeface="+mn-lt"/>
              </a:defRPr>
            </a:lvl8pPr>
            <a:lvl9pPr marL="3657600" indent="0" algn="ctr" rtl="0" eaLnBrk="1" fontAlgn="base" hangingPunct="1">
              <a:spcBef>
                <a:spcPct val="20000"/>
              </a:spcBef>
              <a:spcAft>
                <a:spcPct val="0"/>
              </a:spcAft>
              <a:buClr>
                <a:schemeClr val="bg1"/>
              </a:buClr>
              <a:buNone/>
              <a:defRPr sz="2000">
                <a:solidFill>
                  <a:schemeClr val="tx1"/>
                </a:solidFill>
                <a:latin typeface="+mn-lt"/>
              </a:defRPr>
            </a:lvl9pPr>
          </a:lstStyle>
          <a:p>
            <a:pPr eaLnBrk="1" hangingPunct="1"/>
            <a:endParaRPr lang="en-US" sz="1600" kern="0" dirty="0" smtClean="0">
              <a:solidFill>
                <a:srgbClr val="FF0000"/>
              </a:solidFill>
              <a:ea typeface="Geneva" pitchFamily="121" charset="-128"/>
            </a:endParaRPr>
          </a:p>
        </p:txBody>
      </p:sp>
      <p:sp>
        <p:nvSpPr>
          <p:cNvPr id="2050" name="Rectangle 3"/>
          <p:cNvSpPr>
            <a:spLocks noGrp="1" noChangeArrowheads="1"/>
          </p:cNvSpPr>
          <p:nvPr>
            <p:ph type="subTitle" idx="1"/>
          </p:nvPr>
        </p:nvSpPr>
        <p:spPr>
          <a:xfrm>
            <a:off x="152400" y="5867399"/>
            <a:ext cx="7391399" cy="761999"/>
          </a:xfrm>
        </p:spPr>
        <p:txBody>
          <a:bodyPr/>
          <a:lstStyle/>
          <a:p>
            <a:pPr algn="l"/>
            <a:r>
              <a:rPr lang="en-US" sz="2000" dirty="0" smtClean="0">
                <a:solidFill>
                  <a:schemeClr val="bg1"/>
                </a:solidFill>
                <a:ea typeface="Geneva" pitchFamily="121" charset="-128"/>
              </a:rPr>
              <a:t>Executive Matters and Legal Affairs Committee Meeting</a:t>
            </a:r>
          </a:p>
          <a:p>
            <a:pPr algn="l"/>
            <a:r>
              <a:rPr lang="en-US" sz="2000" dirty="0" smtClean="0">
                <a:solidFill>
                  <a:schemeClr val="bg1"/>
                </a:solidFill>
                <a:ea typeface="Geneva" pitchFamily="121" charset="-128"/>
              </a:rPr>
              <a:t>September 16, 2014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81942"/>
            <a:ext cx="9231924" cy="5976057"/>
          </a:xfrm>
          <a:prstGeom prst="rect">
            <a:avLst/>
          </a:prstGeom>
        </p:spPr>
      </p:pic>
      <p:sp>
        <p:nvSpPr>
          <p:cNvPr id="10" name="Rectangle 3"/>
          <p:cNvSpPr txBox="1">
            <a:spLocks noChangeArrowheads="1"/>
          </p:cNvSpPr>
          <p:nvPr/>
        </p:nvSpPr>
        <p:spPr bwMode="auto">
          <a:xfrm>
            <a:off x="43962" y="5619506"/>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bg1"/>
              </a:buClr>
              <a:buNone/>
              <a:defRPr sz="3200">
                <a:solidFill>
                  <a:schemeClr val="tx1"/>
                </a:solidFill>
                <a:latin typeface="+mn-lt"/>
                <a:ea typeface="Geneva" charset="0"/>
                <a:cs typeface="Geneva" charset="0"/>
              </a:defRPr>
            </a:lvl1pPr>
            <a:lvl2pPr marL="457200" indent="0" algn="ctr" rtl="0" fontAlgn="base">
              <a:spcBef>
                <a:spcPct val="20000"/>
              </a:spcBef>
              <a:spcAft>
                <a:spcPct val="0"/>
              </a:spcAft>
              <a:buClr>
                <a:schemeClr val="bg1"/>
              </a:buClr>
              <a:buNone/>
              <a:defRPr sz="2800">
                <a:solidFill>
                  <a:schemeClr val="tx1"/>
                </a:solidFill>
                <a:latin typeface="+mn-lt"/>
                <a:ea typeface="Geneva" charset="0"/>
              </a:defRPr>
            </a:lvl2pPr>
            <a:lvl3pPr marL="914400" indent="0" algn="ctr" rtl="0" fontAlgn="base">
              <a:spcBef>
                <a:spcPct val="20000"/>
              </a:spcBef>
              <a:spcAft>
                <a:spcPct val="0"/>
              </a:spcAft>
              <a:buClr>
                <a:schemeClr val="bg1"/>
              </a:buClr>
              <a:buNone/>
              <a:defRPr sz="2400">
                <a:solidFill>
                  <a:schemeClr val="tx1"/>
                </a:solidFill>
                <a:latin typeface="+mn-lt"/>
                <a:ea typeface="Geneva" charset="0"/>
              </a:defRPr>
            </a:lvl3pPr>
            <a:lvl4pPr marL="1371600" indent="0" algn="ctr" rtl="0" fontAlgn="base">
              <a:spcBef>
                <a:spcPct val="20000"/>
              </a:spcBef>
              <a:spcAft>
                <a:spcPct val="0"/>
              </a:spcAft>
              <a:buClr>
                <a:schemeClr val="bg1"/>
              </a:buClr>
              <a:buNone/>
              <a:defRPr sz="2000">
                <a:solidFill>
                  <a:schemeClr val="tx1"/>
                </a:solidFill>
                <a:latin typeface="+mn-lt"/>
                <a:ea typeface="Geneva" charset="0"/>
              </a:defRPr>
            </a:lvl4pPr>
            <a:lvl5pPr marL="1828800" indent="0" algn="ctr" rtl="0" fontAlgn="base">
              <a:spcBef>
                <a:spcPct val="20000"/>
              </a:spcBef>
              <a:spcAft>
                <a:spcPct val="0"/>
              </a:spcAft>
              <a:buClr>
                <a:schemeClr val="bg1"/>
              </a:buClr>
              <a:buNone/>
              <a:defRPr sz="2000">
                <a:solidFill>
                  <a:schemeClr val="tx1"/>
                </a:solidFill>
                <a:latin typeface="+mn-lt"/>
                <a:ea typeface="Geneva" charset="0"/>
              </a:defRPr>
            </a:lvl5pPr>
            <a:lvl6pPr marL="2286000" indent="0" algn="ctr" rtl="0" eaLnBrk="1" fontAlgn="base" hangingPunct="1">
              <a:spcBef>
                <a:spcPct val="20000"/>
              </a:spcBef>
              <a:spcAft>
                <a:spcPct val="0"/>
              </a:spcAft>
              <a:buClr>
                <a:schemeClr val="bg1"/>
              </a:buClr>
              <a:buNone/>
              <a:defRPr sz="2000">
                <a:solidFill>
                  <a:schemeClr val="tx1"/>
                </a:solidFill>
                <a:latin typeface="+mn-lt"/>
              </a:defRPr>
            </a:lvl6pPr>
            <a:lvl7pPr marL="2743200" indent="0" algn="ctr" rtl="0" eaLnBrk="1" fontAlgn="base" hangingPunct="1">
              <a:spcBef>
                <a:spcPct val="20000"/>
              </a:spcBef>
              <a:spcAft>
                <a:spcPct val="0"/>
              </a:spcAft>
              <a:buClr>
                <a:schemeClr val="bg1"/>
              </a:buClr>
              <a:buNone/>
              <a:defRPr sz="2000">
                <a:solidFill>
                  <a:schemeClr val="tx1"/>
                </a:solidFill>
                <a:latin typeface="+mn-lt"/>
              </a:defRPr>
            </a:lvl7pPr>
            <a:lvl8pPr marL="3200400" indent="0" algn="ctr" rtl="0" eaLnBrk="1" fontAlgn="base" hangingPunct="1">
              <a:spcBef>
                <a:spcPct val="20000"/>
              </a:spcBef>
              <a:spcAft>
                <a:spcPct val="0"/>
              </a:spcAft>
              <a:buClr>
                <a:schemeClr val="bg1"/>
              </a:buClr>
              <a:buNone/>
              <a:defRPr sz="2000">
                <a:solidFill>
                  <a:schemeClr val="tx1"/>
                </a:solidFill>
                <a:latin typeface="+mn-lt"/>
              </a:defRPr>
            </a:lvl8pPr>
            <a:lvl9pPr marL="3657600" indent="0" algn="ctr" rtl="0" eaLnBrk="1" fontAlgn="base" hangingPunct="1">
              <a:spcBef>
                <a:spcPct val="20000"/>
              </a:spcBef>
              <a:spcAft>
                <a:spcPct val="0"/>
              </a:spcAft>
              <a:buClr>
                <a:schemeClr val="bg1"/>
              </a:buClr>
              <a:buNone/>
              <a:defRPr sz="2000">
                <a:solidFill>
                  <a:schemeClr val="tx1"/>
                </a:solidFill>
                <a:latin typeface="+mn-lt"/>
              </a:defRPr>
            </a:lvl9pPr>
          </a:lstStyle>
          <a:p>
            <a:pPr algn="l" eaLnBrk="1" hangingPunct="1"/>
            <a:r>
              <a:rPr lang="en-US" sz="2000" kern="0" dirty="0" smtClean="0">
                <a:solidFill>
                  <a:schemeClr val="bg1"/>
                </a:solidFill>
                <a:ea typeface="Geneva" pitchFamily="121" charset="-128"/>
              </a:rPr>
              <a:t>ACECH, City, County and State Symposium</a:t>
            </a:r>
          </a:p>
          <a:p>
            <a:pPr algn="l" eaLnBrk="1" hangingPunct="1"/>
            <a:r>
              <a:rPr lang="en-US" sz="2000" kern="0" dirty="0" smtClean="0">
                <a:solidFill>
                  <a:schemeClr val="bg1"/>
                </a:solidFill>
                <a:ea typeface="Geneva" pitchFamily="121" charset="-128"/>
              </a:rPr>
              <a:t>Ernest Y. W. Lau, </a:t>
            </a:r>
            <a:r>
              <a:rPr lang="en-US" sz="2000" kern="0" dirty="0" smtClean="0">
                <a:solidFill>
                  <a:schemeClr val="bg1"/>
                </a:solidFill>
                <a:ea typeface="Geneva" pitchFamily="121" charset="-128"/>
              </a:rPr>
              <a:t>Manager </a:t>
            </a:r>
            <a:r>
              <a:rPr lang="en-US" sz="2000" kern="0" dirty="0" smtClean="0">
                <a:solidFill>
                  <a:schemeClr val="bg1"/>
                </a:solidFill>
                <a:ea typeface="Geneva" pitchFamily="121" charset="-128"/>
              </a:rPr>
              <a:t>and Chief </a:t>
            </a:r>
            <a:r>
              <a:rPr lang="en-US" sz="2000" kern="0" dirty="0" smtClean="0">
                <a:solidFill>
                  <a:schemeClr val="bg1"/>
                </a:solidFill>
                <a:ea typeface="Geneva" pitchFamily="121" charset="-128"/>
              </a:rPr>
              <a:t>Engineer, P.E.</a:t>
            </a:r>
            <a:endParaRPr lang="en-US" sz="2000" kern="0" dirty="0" smtClean="0">
              <a:solidFill>
                <a:schemeClr val="bg1"/>
              </a:solidFill>
              <a:ea typeface="Geneva" pitchFamily="121" charset="-128"/>
            </a:endParaRPr>
          </a:p>
          <a:p>
            <a:pPr algn="l" eaLnBrk="1" hangingPunct="1"/>
            <a:r>
              <a:rPr lang="en-US" sz="2000" kern="0" dirty="0" smtClean="0">
                <a:solidFill>
                  <a:schemeClr val="bg1"/>
                </a:solidFill>
                <a:ea typeface="Geneva" pitchFamily="121" charset="-128"/>
              </a:rPr>
              <a:t>April 6, 2017</a:t>
            </a:r>
          </a:p>
        </p:txBody>
      </p:sp>
    </p:spTree>
    <p:extLst>
      <p:ext uri="{BB962C8B-B14F-4D97-AF65-F5344CB8AC3E}">
        <p14:creationId xmlns:p14="http://schemas.microsoft.com/office/powerpoint/2010/main" val="301504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02" y="1676400"/>
            <a:ext cx="8009955" cy="489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p:cNvSpPr txBox="1">
            <a:spLocks/>
          </p:cNvSpPr>
          <p:nvPr/>
        </p:nvSpPr>
        <p:spPr bwMode="auto">
          <a:xfrm>
            <a:off x="76200" y="9906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ja-JP" sz="3400" dirty="0">
                <a:latin typeface="Arial" pitchFamily="34" charset="0"/>
                <a:cs typeface="Arial" pitchFamily="34" charset="0"/>
              </a:rPr>
              <a:t>The BWS Water System is Large and Complex</a:t>
            </a:r>
            <a:endParaRPr lang="en-US" altLang="en-US" sz="3400" dirty="0">
              <a:solidFill>
                <a:srgbClr val="003399"/>
              </a:solidFill>
              <a:latin typeface="Arial Black" pitchFamily="34" charset="0"/>
            </a:endParaRPr>
          </a:p>
        </p:txBody>
      </p:sp>
    </p:spTree>
    <p:extLst>
      <p:ext uri="{BB962C8B-B14F-4D97-AF65-F5344CB8AC3E}">
        <p14:creationId xmlns:p14="http://schemas.microsoft.com/office/powerpoint/2010/main" val="295120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4"/>
          <p:cNvSpPr txBox="1">
            <a:spLocks noChangeArrowheads="1"/>
          </p:cNvSpPr>
          <p:nvPr/>
        </p:nvSpPr>
        <p:spPr bwMode="auto">
          <a:xfrm>
            <a:off x="6421438" y="3952875"/>
            <a:ext cx="204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sz="2800" b="1">
                <a:solidFill>
                  <a:schemeClr val="bg1"/>
                </a:solidFill>
              </a:rPr>
              <a:t>Extraction</a:t>
            </a:r>
          </a:p>
        </p:txBody>
      </p:sp>
      <p:pic>
        <p:nvPicPr>
          <p:cNvPr id="3891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5588" y="2611438"/>
            <a:ext cx="3810000" cy="4271962"/>
          </a:xfrm>
          <a:prstGeom prst="rect">
            <a:avLst/>
          </a:prstGeom>
          <a:noFill/>
          <a:ln w="2857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3891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2468563"/>
            <a:ext cx="438467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7"/>
          <p:cNvPicPr>
            <a:picLocks noChangeAspect="1"/>
          </p:cNvPicPr>
          <p:nvPr/>
        </p:nvPicPr>
        <p:blipFill>
          <a:blip r:embed="rId5">
            <a:extLst>
              <a:ext uri="{28A0092B-C50C-407E-A947-70E740481C1C}">
                <a14:useLocalDpi xmlns:a14="http://schemas.microsoft.com/office/drawing/2010/main" val="0"/>
              </a:ext>
            </a:extLst>
          </a:blip>
          <a:srcRect l="12915" r="13203"/>
          <a:stretch>
            <a:fillRect/>
          </a:stretch>
        </p:blipFill>
        <p:spPr bwMode="auto">
          <a:xfrm>
            <a:off x="-14288" y="3192463"/>
            <a:ext cx="4581526"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9"/>
          <p:cNvPicPr>
            <a:picLocks noChangeAspect="1"/>
          </p:cNvPicPr>
          <p:nvPr/>
        </p:nvPicPr>
        <p:blipFill>
          <a:blip r:embed="rId6">
            <a:extLst>
              <a:ext uri="{28A0092B-C50C-407E-A947-70E740481C1C}">
                <a14:useLocalDpi xmlns:a14="http://schemas.microsoft.com/office/drawing/2010/main" val="0"/>
              </a:ext>
            </a:extLst>
          </a:blip>
          <a:srcRect l="9830" t="1305" r="7378" b="1347"/>
          <a:stretch>
            <a:fillRect/>
          </a:stretch>
        </p:blipFill>
        <p:spPr bwMode="auto">
          <a:xfrm>
            <a:off x="4568825" y="0"/>
            <a:ext cx="457835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8918" name="Rectangle 2"/>
          <p:cNvSpPr>
            <a:spLocks noChangeArrowheads="1"/>
          </p:cNvSpPr>
          <p:nvPr/>
        </p:nvSpPr>
        <p:spPr bwMode="auto">
          <a:xfrm>
            <a:off x="2568575" y="2047875"/>
            <a:ext cx="2000250" cy="114458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8919" name="TextBox 3"/>
          <p:cNvSpPr txBox="1">
            <a:spLocks noChangeArrowheads="1"/>
          </p:cNvSpPr>
          <p:nvPr/>
        </p:nvSpPr>
        <p:spPr bwMode="auto">
          <a:xfrm>
            <a:off x="75406" y="1139934"/>
            <a:ext cx="449183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2800" dirty="0">
                <a:latin typeface="Arial" pitchFamily="34" charset="0"/>
                <a:cs typeface="Arial" pitchFamily="34" charset="0"/>
              </a:rPr>
              <a:t>We conducted a comprehensive </a:t>
            </a:r>
            <a:r>
              <a:rPr lang="en-US" altLang="en-US" sz="2800" dirty="0">
                <a:solidFill>
                  <a:srgbClr val="808000"/>
                </a:solidFill>
                <a:latin typeface="Arial Black" pitchFamily="34" charset="0"/>
              </a:rPr>
              <a:t>condition assessment</a:t>
            </a:r>
            <a:r>
              <a:rPr lang="en-US" altLang="en-US" sz="2800" dirty="0">
                <a:solidFill>
                  <a:srgbClr val="808000"/>
                </a:solidFill>
                <a:latin typeface="Arial" pitchFamily="34" charset="0"/>
                <a:cs typeface="Arial" pitchFamily="34" charset="0"/>
              </a:rPr>
              <a:t> </a:t>
            </a:r>
            <a:r>
              <a:rPr lang="en-US" altLang="en-US" sz="2800" dirty="0">
                <a:latin typeface="Arial" pitchFamily="34" charset="0"/>
                <a:cs typeface="Arial" pitchFamily="34" charset="0"/>
              </a:rPr>
              <a:t>of our water infrastructure</a:t>
            </a:r>
          </a:p>
        </p:txBody>
      </p:sp>
    </p:spTree>
    <p:extLst>
      <p:ext uri="{BB962C8B-B14F-4D97-AF65-F5344CB8AC3E}">
        <p14:creationId xmlns:p14="http://schemas.microsoft.com/office/powerpoint/2010/main" val="11967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googleear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5497513"/>
            <a:ext cx="9144000" cy="1360487"/>
          </a:xfrm>
          <a:prstGeom prst="rect">
            <a:avLst/>
          </a:prstGeom>
          <a:solidFill>
            <a:schemeClr val="tx2">
              <a:lumMod val="75000"/>
            </a:schemeClr>
          </a:solidFill>
        </p:spPr>
        <p:txBody>
          <a:bodyPr anchor="ctr"/>
          <a:lstStyle/>
          <a:p>
            <a:pPr algn="r" eaLnBrk="1" hangingPunct="1">
              <a:defRPr/>
            </a:pPr>
            <a:r>
              <a:rPr lang="en-US" altLang="en-US" sz="2800" dirty="0">
                <a:solidFill>
                  <a:schemeClr val="bg1"/>
                </a:solidFill>
                <a:latin typeface="Arial" panose="020B0604020202020204" pitchFamily="34" charset="0"/>
                <a:cs typeface="Arial" panose="020B0604020202020204" pitchFamily="34" charset="0"/>
              </a:rPr>
              <a:t>We analyzed the entire system </a:t>
            </a:r>
            <a:r>
              <a:rPr lang="en-US" altLang="en-US" sz="2800" dirty="0">
                <a:solidFill>
                  <a:srgbClr val="00FF00"/>
                </a:solidFill>
                <a:latin typeface="Arial Black" panose="020B0A04020102020204" pitchFamily="34" charset="0"/>
              </a:rPr>
              <a:t>for its capacity </a:t>
            </a:r>
            <a:r>
              <a:rPr lang="en-US" altLang="en-US" sz="2800" dirty="0">
                <a:solidFill>
                  <a:schemeClr val="bg1"/>
                </a:solidFill>
                <a:latin typeface="Arial" panose="020B0604020202020204" pitchFamily="34" charset="0"/>
                <a:cs typeface="Arial" panose="020B0604020202020204" pitchFamily="34" charset="0"/>
              </a:rPr>
              <a:t>to handle the water needed for the </a:t>
            </a:r>
            <a:r>
              <a:rPr lang="en-US" altLang="en-US" sz="2800" dirty="0">
                <a:solidFill>
                  <a:srgbClr val="00FF00"/>
                </a:solidFill>
                <a:latin typeface="Arial Black" panose="020B0A04020102020204" pitchFamily="34" charset="0"/>
                <a:cs typeface="Arial" panose="020B0604020202020204" pitchFamily="34" charset="0"/>
              </a:rPr>
              <a:t>2040 </a:t>
            </a:r>
            <a:r>
              <a:rPr lang="en-US" altLang="en-US" sz="2800" b="1" dirty="0">
                <a:solidFill>
                  <a:srgbClr val="00FF00"/>
                </a:solidFill>
                <a:latin typeface="Arial Black" panose="020B0A04020102020204" pitchFamily="34" charset="0"/>
                <a:cs typeface="Arial" panose="020B0604020202020204" pitchFamily="34" charset="0"/>
              </a:rPr>
              <a:t>population</a:t>
            </a:r>
          </a:p>
        </p:txBody>
      </p:sp>
    </p:spTree>
    <p:extLst>
      <p:ext uri="{BB962C8B-B14F-4D97-AF65-F5344CB8AC3E}">
        <p14:creationId xmlns:p14="http://schemas.microsoft.com/office/powerpoint/2010/main" val="282892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68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rot="5400000">
            <a:off x="2644487" y="358486"/>
            <a:ext cx="3855028" cy="9144002"/>
          </a:xfrm>
          <a:prstGeom prst="rect">
            <a:avLst/>
          </a:prstGeom>
          <a:gradFill>
            <a:gsLst>
              <a:gs pos="26000">
                <a:srgbClr val="05A7CC"/>
              </a:gs>
              <a:gs pos="100000">
                <a:srgbClr val="05A7CC">
                  <a:alpha val="0"/>
                </a:srgbClr>
              </a:gs>
            </a:gsLst>
            <a:lin ang="10800000" scaled="1"/>
          </a:gradFill>
          <a:ln>
            <a:noFill/>
          </a:ln>
        </p:spPr>
        <p:txBody>
          <a:bodyPr wrap="none" anchor="ctr"/>
          <a:lstStyle/>
          <a:p>
            <a:pPr eaLnBrk="1" hangingPunct="1">
              <a:defRPr/>
            </a:pPr>
            <a:endParaRPr lang="en-US">
              <a:latin typeface="Times New Roman" charset="0"/>
              <a:ea typeface="MS PGothic" charset="0"/>
            </a:endParaRPr>
          </a:p>
        </p:txBody>
      </p:sp>
      <p:sp>
        <p:nvSpPr>
          <p:cNvPr id="32773" name="Title 1"/>
          <p:cNvSpPr txBox="1">
            <a:spLocks/>
          </p:cNvSpPr>
          <p:nvPr/>
        </p:nvSpPr>
        <p:spPr bwMode="auto">
          <a:xfrm>
            <a:off x="452377"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ja-JP" sz="3400" dirty="0">
                <a:latin typeface="Arial" pitchFamily="34" charset="0"/>
                <a:cs typeface="Arial" pitchFamily="34" charset="0"/>
              </a:rPr>
              <a:t>The BWS Water Master Plan</a:t>
            </a:r>
            <a:r>
              <a:rPr lang="is-IS" altLang="ja-JP" sz="3400" dirty="0">
                <a:latin typeface="Arial" pitchFamily="34" charset="0"/>
                <a:cs typeface="Arial" pitchFamily="34" charset="0"/>
              </a:rPr>
              <a:t>…</a:t>
            </a:r>
            <a:endParaRPr lang="en-US" altLang="en-US" sz="3400" dirty="0">
              <a:latin typeface="Arial" pitchFamily="34" charset="0"/>
              <a:cs typeface="Arial" pitchFamily="34" charset="0"/>
            </a:endParaRPr>
          </a:p>
        </p:txBody>
      </p:sp>
      <p:sp>
        <p:nvSpPr>
          <p:cNvPr id="32774" name="TextBox 2"/>
          <p:cNvSpPr txBox="1">
            <a:spLocks noChangeArrowheads="1"/>
          </p:cNvSpPr>
          <p:nvPr/>
        </p:nvSpPr>
        <p:spPr bwMode="auto">
          <a:xfrm>
            <a:off x="457200" y="3924300"/>
            <a:ext cx="82296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Looks </a:t>
            </a:r>
            <a:r>
              <a:rPr lang="en-US" altLang="en-US" sz="3000" dirty="0">
                <a:solidFill>
                  <a:srgbClr val="C00000"/>
                </a:solidFill>
                <a:latin typeface="Arial Black" pitchFamily="34" charset="0"/>
              </a:rPr>
              <a:t>ahead </a:t>
            </a:r>
            <a:r>
              <a:rPr lang="en-US" altLang="en-US" sz="3000" dirty="0">
                <a:solidFill>
                  <a:schemeClr val="bg1"/>
                </a:solidFill>
                <a:latin typeface="Arial" pitchFamily="34" charset="0"/>
              </a:rPr>
              <a:t>30 </a:t>
            </a:r>
            <a:r>
              <a:rPr lang="en-US" altLang="en-US" sz="3000" dirty="0" smtClean="0">
                <a:solidFill>
                  <a:schemeClr val="bg1"/>
                </a:solidFill>
                <a:latin typeface="Arial" pitchFamily="34" charset="0"/>
              </a:rPr>
              <a:t>years</a:t>
            </a:r>
          </a:p>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Evaluates</a:t>
            </a:r>
            <a:r>
              <a:rPr lang="en-US" altLang="en-US" sz="3000" dirty="0" smtClean="0">
                <a:solidFill>
                  <a:srgbClr val="FF0000"/>
                </a:solidFill>
                <a:latin typeface="Arial" pitchFamily="34" charset="0"/>
              </a:rPr>
              <a:t> </a:t>
            </a:r>
            <a:r>
              <a:rPr lang="en-US" altLang="en-US" sz="3000" dirty="0">
                <a:solidFill>
                  <a:schemeClr val="bg1"/>
                </a:solidFill>
                <a:latin typeface="Arial" pitchFamily="34" charset="0"/>
              </a:rPr>
              <a:t>the entire water </a:t>
            </a:r>
            <a:r>
              <a:rPr lang="en-US" altLang="en-US" sz="3000" dirty="0" smtClean="0">
                <a:solidFill>
                  <a:schemeClr val="bg1"/>
                </a:solidFill>
                <a:latin typeface="Arial" pitchFamily="34" charset="0"/>
              </a:rPr>
              <a:t>system</a:t>
            </a:r>
          </a:p>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Identifies</a:t>
            </a:r>
            <a:r>
              <a:rPr lang="en-US" altLang="en-US" sz="3000" dirty="0" smtClean="0">
                <a:solidFill>
                  <a:schemeClr val="bg1"/>
                </a:solidFill>
                <a:latin typeface="Arial Black" pitchFamily="34" charset="0"/>
              </a:rPr>
              <a:t> </a:t>
            </a:r>
            <a:r>
              <a:rPr lang="en-US" altLang="en-US" sz="3000" dirty="0">
                <a:solidFill>
                  <a:schemeClr val="bg1"/>
                </a:solidFill>
                <a:latin typeface="Arial" pitchFamily="34" charset="0"/>
              </a:rPr>
              <a:t>necessary improvements</a:t>
            </a:r>
          </a:p>
          <a:p>
            <a:pPr eaLnBrk="1" hangingPunct="1">
              <a:spcAft>
                <a:spcPts val="900"/>
              </a:spcAft>
            </a:pPr>
            <a:r>
              <a:rPr lang="is-IS" altLang="en-US" sz="3000" dirty="0">
                <a:solidFill>
                  <a:schemeClr val="bg1"/>
                </a:solidFill>
                <a:latin typeface="Arial" pitchFamily="34" charset="0"/>
              </a:rPr>
              <a:t>…	</a:t>
            </a:r>
            <a:r>
              <a:rPr lang="en-US" altLang="en-US" sz="3000" dirty="0">
                <a:solidFill>
                  <a:schemeClr val="bg1"/>
                </a:solidFill>
                <a:latin typeface="Arial Black" pitchFamily="34" charset="0"/>
              </a:rPr>
              <a:t>Balances needs with costs </a:t>
            </a:r>
            <a:r>
              <a:rPr lang="en-US" altLang="en-US" sz="3000" dirty="0">
                <a:solidFill>
                  <a:schemeClr val="bg1"/>
                </a:solidFill>
                <a:latin typeface="Arial" pitchFamily="34" charset="0"/>
              </a:rPr>
              <a:t>of 	providing water to our customers</a:t>
            </a:r>
          </a:p>
        </p:txBody>
      </p:sp>
    </p:spTree>
    <p:extLst>
      <p:ext uri="{BB962C8B-B14F-4D97-AF65-F5344CB8AC3E}">
        <p14:creationId xmlns:p14="http://schemas.microsoft.com/office/powerpoint/2010/main" val="7633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76200" y="951691"/>
            <a:ext cx="9144000" cy="1069975"/>
          </a:xfrm>
        </p:spPr>
        <p:txBody>
          <a:bodyPr/>
          <a:lstStyle/>
          <a:p>
            <a:r>
              <a:rPr lang="en-US" altLang="en-US" dirty="0" smtClean="0"/>
              <a:t>30-Year CIP by Category</a:t>
            </a:r>
          </a:p>
        </p:txBody>
      </p:sp>
      <p:grpSp>
        <p:nvGrpSpPr>
          <p:cNvPr id="2" name="Group 1"/>
          <p:cNvGrpSpPr/>
          <p:nvPr/>
        </p:nvGrpSpPr>
        <p:grpSpPr>
          <a:xfrm>
            <a:off x="533400" y="2286000"/>
            <a:ext cx="8159214" cy="3820974"/>
            <a:chOff x="356136" y="2028825"/>
            <a:chExt cx="8159214" cy="3820974"/>
          </a:xfrm>
        </p:grpSpPr>
        <p:graphicFrame>
          <p:nvGraphicFramePr>
            <p:cNvPr id="5" name="Chart 4"/>
            <p:cNvGraphicFramePr>
              <a:graphicFrameLocks/>
            </p:cNvGraphicFramePr>
            <p:nvPr>
              <p:extLst>
                <p:ext uri="{D42A27DB-BD31-4B8C-83A1-F6EECF244321}">
                  <p14:modId xmlns:p14="http://schemas.microsoft.com/office/powerpoint/2010/main" val="3517553248"/>
                </p:ext>
              </p:extLst>
            </p:nvPr>
          </p:nvGraphicFramePr>
          <p:xfrm>
            <a:off x="628650" y="2125266"/>
            <a:ext cx="7886700" cy="34480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479931" y="2028825"/>
              <a:ext cx="3419462" cy="712183"/>
            </a:xfrm>
            <a:prstGeom prst="rect">
              <a:avLst/>
            </a:prstGeom>
            <a:noFill/>
          </p:spPr>
          <p:txBody>
            <a:bodyPr wrap="none">
              <a:spAutoFit/>
            </a:bodyPr>
            <a:lstStyle/>
            <a:p>
              <a:pPr algn="ctr">
                <a:lnSpc>
                  <a:spcPts val="2400"/>
                </a:lnSpc>
                <a:defRPr/>
              </a:pPr>
              <a:r>
                <a:rPr lang="en-US" b="1" dirty="0">
                  <a:solidFill>
                    <a:schemeClr val="accent2">
                      <a:lumMod val="50000"/>
                    </a:schemeClr>
                  </a:solidFill>
                  <a:latin typeface="Calibri" panose="020F0502020204030204" pitchFamily="34" charset="0"/>
                </a:rPr>
                <a:t>Research &amp; Development</a:t>
              </a:r>
              <a:br>
                <a:rPr lang="en-US" b="1" dirty="0">
                  <a:solidFill>
                    <a:schemeClr val="accent2">
                      <a:lumMod val="50000"/>
                    </a:schemeClr>
                  </a:solidFill>
                  <a:latin typeface="Calibri" panose="020F0502020204030204" pitchFamily="34" charset="0"/>
                </a:rPr>
              </a:br>
              <a:r>
                <a:rPr lang="en-US" b="1" dirty="0" smtClean="0">
                  <a:solidFill>
                    <a:schemeClr val="accent2">
                      <a:lumMod val="50000"/>
                    </a:schemeClr>
                  </a:solidFill>
                  <a:latin typeface="Calibri" panose="020F0502020204030204" pitchFamily="34" charset="0"/>
                </a:rPr>
                <a:t>3</a:t>
              </a:r>
              <a:r>
                <a:rPr lang="en-US" b="1" dirty="0">
                  <a:solidFill>
                    <a:schemeClr val="accent2">
                      <a:lumMod val="50000"/>
                    </a:schemeClr>
                  </a:solidFill>
                  <a:latin typeface="Calibri" panose="020F0502020204030204" pitchFamily="34" charset="0"/>
                </a:rPr>
                <a:t>%</a:t>
              </a:r>
            </a:p>
          </p:txBody>
        </p:sp>
        <p:sp>
          <p:nvSpPr>
            <p:cNvPr id="6" name="TextBox 5"/>
            <p:cNvSpPr txBox="1"/>
            <p:nvPr/>
          </p:nvSpPr>
          <p:spPr>
            <a:xfrm>
              <a:off x="356136" y="3100388"/>
              <a:ext cx="2646878" cy="712183"/>
            </a:xfrm>
            <a:prstGeom prst="rect">
              <a:avLst/>
            </a:prstGeom>
            <a:noFill/>
          </p:spPr>
          <p:txBody>
            <a:bodyPr wrap="none">
              <a:spAutoFit/>
            </a:bodyPr>
            <a:lstStyle/>
            <a:p>
              <a:pPr algn="ctr">
                <a:lnSpc>
                  <a:spcPts val="2400"/>
                </a:lnSpc>
                <a:defRPr/>
              </a:pPr>
              <a:r>
                <a:rPr lang="en-US" b="1" dirty="0">
                  <a:latin typeface="Calibri" panose="020F0502020204030204" pitchFamily="34" charset="0"/>
                </a:rPr>
                <a:t>Capacity Expansion</a:t>
              </a:r>
              <a:br>
                <a:rPr lang="en-US" b="1" dirty="0">
                  <a:latin typeface="Calibri" panose="020F0502020204030204" pitchFamily="34" charset="0"/>
                </a:rPr>
              </a:br>
              <a:r>
                <a:rPr lang="en-US" b="1" dirty="0" smtClean="0">
                  <a:latin typeface="Calibri" panose="020F0502020204030204" pitchFamily="34" charset="0"/>
                </a:rPr>
                <a:t>39</a:t>
              </a:r>
              <a:r>
                <a:rPr lang="en-US" b="1" dirty="0">
                  <a:latin typeface="Calibri" panose="020F0502020204030204" pitchFamily="34" charset="0"/>
                </a:rPr>
                <a:t>%</a:t>
              </a:r>
            </a:p>
          </p:txBody>
        </p:sp>
        <p:sp>
          <p:nvSpPr>
            <p:cNvPr id="67589" name="TextBox 6"/>
            <p:cNvSpPr txBox="1">
              <a:spLocks noChangeArrowheads="1"/>
            </p:cNvSpPr>
            <p:nvPr/>
          </p:nvSpPr>
          <p:spPr bwMode="auto">
            <a:xfrm>
              <a:off x="4186258" y="5141913"/>
              <a:ext cx="33114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ts val="2400"/>
                </a:lnSpc>
              </a:pPr>
              <a:r>
                <a:rPr lang="en-US" altLang="en-US" b="1" dirty="0"/>
                <a:t>Renewal &amp; </a:t>
              </a:r>
              <a:r>
                <a:rPr lang="en-US" altLang="en-US" b="1" dirty="0" smtClean="0"/>
                <a:t>Replacement</a:t>
              </a:r>
              <a:endParaRPr lang="en-US" altLang="en-US" b="1" dirty="0"/>
            </a:p>
            <a:p>
              <a:pPr algn="ctr">
                <a:lnSpc>
                  <a:spcPts val="2400"/>
                </a:lnSpc>
              </a:pPr>
              <a:r>
                <a:rPr lang="en-US" altLang="en-US" b="1" dirty="0"/>
                <a:t>58%</a:t>
              </a:r>
            </a:p>
          </p:txBody>
        </p:sp>
      </p:grpSp>
    </p:spTree>
    <p:extLst>
      <p:ext uri="{BB962C8B-B14F-4D97-AF65-F5344CB8AC3E}">
        <p14:creationId xmlns:p14="http://schemas.microsoft.com/office/powerpoint/2010/main" val="183241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75" y="1945054"/>
            <a:ext cx="7886700" cy="4263556"/>
            <a:chOff x="628650" y="1681163"/>
            <a:chExt cx="7886700" cy="4263556"/>
          </a:xfrm>
        </p:grpSpPr>
        <p:graphicFrame>
          <p:nvGraphicFramePr>
            <p:cNvPr id="4" name="Chart 3"/>
            <p:cNvGraphicFramePr>
              <a:graphicFrameLocks/>
            </p:cNvGraphicFramePr>
            <p:nvPr>
              <p:extLst>
                <p:ext uri="{D42A27DB-BD31-4B8C-83A1-F6EECF244321}">
                  <p14:modId xmlns:p14="http://schemas.microsoft.com/office/powerpoint/2010/main" val="1933061133"/>
                </p:ext>
              </p:extLst>
            </p:nvPr>
          </p:nvGraphicFramePr>
          <p:xfrm>
            <a:off x="628650" y="1872055"/>
            <a:ext cx="7886700" cy="35513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06636" y="1681163"/>
              <a:ext cx="2483179" cy="712183"/>
            </a:xfrm>
            <a:prstGeom prst="rect">
              <a:avLst/>
            </a:prstGeom>
            <a:noFill/>
          </p:spPr>
          <p:txBody>
            <a:bodyPr wrap="none">
              <a:spAutoFit/>
            </a:bodyPr>
            <a:lstStyle/>
            <a:p>
              <a:pPr algn="ctr">
                <a:lnSpc>
                  <a:spcPts val="2400"/>
                </a:lnSpc>
                <a:defRPr/>
              </a:pPr>
              <a:r>
                <a:rPr lang="en-US" b="1" dirty="0">
                  <a:latin typeface="Calibri" panose="020F0502020204030204" pitchFamily="34" charset="0"/>
                </a:rPr>
                <a:t>Tools &amp; Resources</a:t>
              </a:r>
              <a:br>
                <a:rPr lang="en-US" b="1" dirty="0">
                  <a:latin typeface="Calibri" panose="020F0502020204030204" pitchFamily="34" charset="0"/>
                </a:rPr>
              </a:br>
              <a:r>
                <a:rPr lang="en-US" b="1" dirty="0" smtClean="0">
                  <a:latin typeface="Calibri" panose="020F0502020204030204" pitchFamily="34" charset="0"/>
                </a:rPr>
                <a:t>1</a:t>
              </a:r>
              <a:r>
                <a:rPr lang="en-US" b="1" dirty="0">
                  <a:latin typeface="Calibri" panose="020F0502020204030204" pitchFamily="34" charset="0"/>
                </a:rPr>
                <a:t>%</a:t>
              </a:r>
            </a:p>
          </p:txBody>
        </p:sp>
        <p:sp>
          <p:nvSpPr>
            <p:cNvPr id="69637" name="TextBox 6"/>
            <p:cNvSpPr txBox="1">
              <a:spLocks noChangeArrowheads="1"/>
            </p:cNvSpPr>
            <p:nvPr/>
          </p:nvSpPr>
          <p:spPr bwMode="auto">
            <a:xfrm>
              <a:off x="2198489" y="2051050"/>
              <a:ext cx="17942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ts val="2400"/>
                </a:lnSpc>
              </a:pPr>
              <a:r>
                <a:rPr lang="en-US" altLang="en-US" b="1" dirty="0" smtClean="0"/>
                <a:t>Non-potable</a:t>
              </a:r>
              <a:endParaRPr lang="en-US" altLang="en-US" b="1" dirty="0"/>
            </a:p>
            <a:p>
              <a:pPr algn="ctr">
                <a:lnSpc>
                  <a:spcPts val="2400"/>
                </a:lnSpc>
              </a:pPr>
              <a:r>
                <a:rPr lang="en-US" altLang="en-US" b="1" dirty="0"/>
                <a:t>2%</a:t>
              </a:r>
            </a:p>
          </p:txBody>
        </p:sp>
        <p:sp>
          <p:nvSpPr>
            <p:cNvPr id="69638" name="TextBox 7"/>
            <p:cNvSpPr txBox="1">
              <a:spLocks noChangeArrowheads="1"/>
            </p:cNvSpPr>
            <p:nvPr/>
          </p:nvSpPr>
          <p:spPr bwMode="auto">
            <a:xfrm>
              <a:off x="1285875" y="3469909"/>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ts val="2400"/>
                </a:lnSpc>
              </a:pPr>
              <a:r>
                <a:rPr lang="en-US" altLang="en-US" b="1" dirty="0"/>
                <a:t>Pipelines</a:t>
              </a:r>
            </a:p>
            <a:p>
              <a:pPr algn="ctr">
                <a:lnSpc>
                  <a:spcPts val="2400"/>
                </a:lnSpc>
              </a:pPr>
              <a:r>
                <a:rPr lang="en-US" altLang="en-US" b="1" dirty="0" smtClean="0"/>
                <a:t>48</a:t>
              </a:r>
              <a:r>
                <a:rPr lang="en-US" altLang="en-US" b="1" dirty="0"/>
                <a:t>%</a:t>
              </a:r>
            </a:p>
          </p:txBody>
        </p:sp>
        <p:sp>
          <p:nvSpPr>
            <p:cNvPr id="13" name="TextBox 12"/>
            <p:cNvSpPr txBox="1"/>
            <p:nvPr/>
          </p:nvSpPr>
          <p:spPr>
            <a:xfrm>
              <a:off x="7050386" y="2568575"/>
              <a:ext cx="1172565" cy="707886"/>
            </a:xfrm>
            <a:prstGeom prst="rect">
              <a:avLst/>
            </a:prstGeom>
            <a:noFill/>
          </p:spPr>
          <p:txBody>
            <a:bodyPr wrap="none">
              <a:spAutoFit/>
            </a:bodyPr>
            <a:lstStyle/>
            <a:p>
              <a:pPr algn="ctr">
                <a:lnSpc>
                  <a:spcPts val="2400"/>
                </a:lnSpc>
                <a:defRPr/>
              </a:pPr>
              <a:r>
                <a:rPr lang="en-US" b="1" dirty="0" smtClean="0">
                  <a:solidFill>
                    <a:schemeClr val="accent4">
                      <a:lumMod val="75000"/>
                    </a:schemeClr>
                  </a:solidFill>
                  <a:latin typeface="Calibri" panose="020F0502020204030204" pitchFamily="34" charset="0"/>
                </a:rPr>
                <a:t>Sources</a:t>
              </a:r>
              <a:endParaRPr lang="en-US" b="1" dirty="0">
                <a:solidFill>
                  <a:schemeClr val="accent4">
                    <a:lumMod val="75000"/>
                  </a:schemeClr>
                </a:solidFill>
                <a:latin typeface="Calibri" panose="020F0502020204030204" pitchFamily="34" charset="0"/>
              </a:endParaRPr>
            </a:p>
            <a:p>
              <a:pPr algn="ctr">
                <a:lnSpc>
                  <a:spcPts val="2400"/>
                </a:lnSpc>
                <a:defRPr/>
              </a:pPr>
              <a:r>
                <a:rPr lang="en-US" b="1" dirty="0">
                  <a:solidFill>
                    <a:schemeClr val="accent4">
                      <a:lumMod val="75000"/>
                    </a:schemeClr>
                  </a:solidFill>
                  <a:latin typeface="Calibri" panose="020F0502020204030204" pitchFamily="34" charset="0"/>
                </a:rPr>
                <a:t>8%</a:t>
              </a:r>
            </a:p>
          </p:txBody>
        </p:sp>
        <p:sp>
          <p:nvSpPr>
            <p:cNvPr id="14" name="TextBox 13"/>
            <p:cNvSpPr txBox="1"/>
            <p:nvPr/>
          </p:nvSpPr>
          <p:spPr>
            <a:xfrm>
              <a:off x="6488484" y="3315440"/>
              <a:ext cx="1285545" cy="707886"/>
            </a:xfrm>
            <a:prstGeom prst="rect">
              <a:avLst/>
            </a:prstGeom>
            <a:noFill/>
          </p:spPr>
          <p:txBody>
            <a:bodyPr wrap="none">
              <a:spAutoFit/>
            </a:bodyPr>
            <a:lstStyle/>
            <a:p>
              <a:pPr algn="ctr">
                <a:lnSpc>
                  <a:spcPts val="2400"/>
                </a:lnSpc>
                <a:defRPr/>
              </a:pPr>
              <a:r>
                <a:rPr lang="en-US" b="1" dirty="0" smtClean="0">
                  <a:solidFill>
                    <a:schemeClr val="accent2">
                      <a:lumMod val="50000"/>
                    </a:schemeClr>
                  </a:solidFill>
                  <a:latin typeface="Calibri" panose="020F0502020204030204" pitchFamily="34" charset="0"/>
                </a:rPr>
                <a:t>Facilities</a:t>
              </a:r>
              <a:endParaRPr lang="en-US" b="1" dirty="0">
                <a:solidFill>
                  <a:schemeClr val="accent2">
                    <a:lumMod val="50000"/>
                  </a:schemeClr>
                </a:solidFill>
                <a:latin typeface="Calibri" panose="020F0502020204030204" pitchFamily="34" charset="0"/>
              </a:endParaRPr>
            </a:p>
            <a:p>
              <a:pPr algn="ctr">
                <a:lnSpc>
                  <a:spcPts val="2400"/>
                </a:lnSpc>
                <a:defRPr/>
              </a:pPr>
              <a:r>
                <a:rPr lang="en-US" b="1" dirty="0">
                  <a:solidFill>
                    <a:schemeClr val="accent2">
                      <a:lumMod val="50000"/>
                    </a:schemeClr>
                  </a:solidFill>
                  <a:latin typeface="Calibri" panose="020F0502020204030204" pitchFamily="34" charset="0"/>
                </a:rPr>
                <a:t>13%</a:t>
              </a:r>
            </a:p>
          </p:txBody>
        </p:sp>
        <p:sp>
          <p:nvSpPr>
            <p:cNvPr id="15" name="TextBox 14"/>
            <p:cNvSpPr txBox="1"/>
            <p:nvPr/>
          </p:nvSpPr>
          <p:spPr>
            <a:xfrm>
              <a:off x="4461130" y="5236833"/>
              <a:ext cx="1050416" cy="707886"/>
            </a:xfrm>
            <a:prstGeom prst="rect">
              <a:avLst/>
            </a:prstGeom>
            <a:noFill/>
          </p:spPr>
          <p:txBody>
            <a:bodyPr wrap="none">
              <a:spAutoFit/>
            </a:bodyPr>
            <a:lstStyle/>
            <a:p>
              <a:pPr algn="ctr">
                <a:lnSpc>
                  <a:spcPts val="2400"/>
                </a:lnSpc>
                <a:defRPr/>
              </a:pPr>
              <a:r>
                <a:rPr lang="en-US" b="1" dirty="0" smtClean="0">
                  <a:latin typeface="Calibri" panose="020F0502020204030204" pitchFamily="34" charset="0"/>
                </a:rPr>
                <a:t>Pumps</a:t>
              </a:r>
              <a:endParaRPr lang="en-US" b="1" dirty="0">
                <a:latin typeface="Calibri" panose="020F0502020204030204" pitchFamily="34" charset="0"/>
              </a:endParaRPr>
            </a:p>
            <a:p>
              <a:pPr algn="ctr">
                <a:lnSpc>
                  <a:spcPts val="2400"/>
                </a:lnSpc>
                <a:defRPr/>
              </a:pPr>
              <a:r>
                <a:rPr lang="en-US" b="1" dirty="0">
                  <a:latin typeface="Calibri" panose="020F0502020204030204" pitchFamily="34" charset="0"/>
                </a:rPr>
                <a:t>12%</a:t>
              </a:r>
            </a:p>
          </p:txBody>
        </p:sp>
        <p:sp>
          <p:nvSpPr>
            <p:cNvPr id="69644" name="TextBox 15"/>
            <p:cNvSpPr txBox="1">
              <a:spLocks noChangeArrowheads="1"/>
            </p:cNvSpPr>
            <p:nvPr/>
          </p:nvSpPr>
          <p:spPr bwMode="auto">
            <a:xfrm>
              <a:off x="6221551" y="4536124"/>
              <a:ext cx="1152623" cy="7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ts val="2400"/>
                </a:lnSpc>
              </a:pPr>
              <a:r>
                <a:rPr lang="en-US" altLang="en-US" b="1" dirty="0"/>
                <a:t>Storage</a:t>
              </a:r>
              <a:br>
                <a:rPr lang="en-US" altLang="en-US" b="1" dirty="0"/>
              </a:br>
              <a:r>
                <a:rPr lang="en-US" altLang="en-US" b="1" dirty="0" smtClean="0"/>
                <a:t>13</a:t>
              </a:r>
              <a:r>
                <a:rPr lang="en-US" altLang="en-US" b="1" dirty="0"/>
                <a:t>%</a:t>
              </a:r>
            </a:p>
          </p:txBody>
        </p:sp>
      </p:grpSp>
      <p:sp>
        <p:nvSpPr>
          <p:cNvPr id="69633" name="Title 1"/>
          <p:cNvSpPr>
            <a:spLocks noGrp="1"/>
          </p:cNvSpPr>
          <p:nvPr>
            <p:ph type="title"/>
          </p:nvPr>
        </p:nvSpPr>
        <p:spPr>
          <a:xfrm>
            <a:off x="0" y="875079"/>
            <a:ext cx="9144000" cy="1069975"/>
          </a:xfrm>
        </p:spPr>
        <p:txBody>
          <a:bodyPr/>
          <a:lstStyle/>
          <a:p>
            <a:r>
              <a:rPr lang="en-US" altLang="en-US" dirty="0" smtClean="0"/>
              <a:t>30-Year CIP by Asset Type</a:t>
            </a:r>
          </a:p>
        </p:txBody>
      </p:sp>
      <p:sp>
        <p:nvSpPr>
          <p:cNvPr id="6" name="TextBox 5"/>
          <p:cNvSpPr txBox="1"/>
          <p:nvPr/>
        </p:nvSpPr>
        <p:spPr>
          <a:xfrm>
            <a:off x="5935697" y="2201669"/>
            <a:ext cx="1514196" cy="712183"/>
          </a:xfrm>
          <a:prstGeom prst="rect">
            <a:avLst/>
          </a:prstGeom>
          <a:noFill/>
        </p:spPr>
        <p:txBody>
          <a:bodyPr wrap="none">
            <a:spAutoFit/>
          </a:bodyPr>
          <a:lstStyle/>
          <a:p>
            <a:pPr algn="ctr">
              <a:lnSpc>
                <a:spcPts val="2400"/>
              </a:lnSpc>
              <a:defRPr/>
            </a:pPr>
            <a:r>
              <a:rPr lang="en-US" b="1" dirty="0">
                <a:latin typeface="Calibri" panose="020F0502020204030204" pitchFamily="34" charset="0"/>
              </a:rPr>
              <a:t>Treatment</a:t>
            </a:r>
            <a:br>
              <a:rPr lang="en-US" b="1" dirty="0">
                <a:latin typeface="Calibri" panose="020F0502020204030204" pitchFamily="34" charset="0"/>
              </a:rPr>
            </a:br>
            <a:r>
              <a:rPr lang="en-US" b="1" dirty="0" smtClean="0">
                <a:latin typeface="Calibri" panose="020F0502020204030204" pitchFamily="34" charset="0"/>
              </a:rPr>
              <a:t>3</a:t>
            </a:r>
            <a:r>
              <a:rPr lang="en-US" b="1" dirty="0">
                <a:latin typeface="Calibri" panose="020F0502020204030204" pitchFamily="34" charset="0"/>
              </a:rPr>
              <a:t>%</a:t>
            </a:r>
          </a:p>
        </p:txBody>
      </p:sp>
      <p:cxnSp>
        <p:nvCxnSpPr>
          <p:cNvPr id="69639" name="Straight Connector 8"/>
          <p:cNvCxnSpPr>
            <a:cxnSpLocks noChangeShapeType="1"/>
          </p:cNvCxnSpPr>
          <p:nvPr/>
        </p:nvCxnSpPr>
        <p:spPr bwMode="auto">
          <a:xfrm>
            <a:off x="3840163" y="2701925"/>
            <a:ext cx="884087" cy="416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
          <p:cNvCxnSpPr>
            <a:stCxn id="5" idx="2"/>
          </p:cNvCxnSpPr>
          <p:nvPr/>
        </p:nvCxnSpPr>
        <p:spPr bwMode="auto">
          <a:xfrm flipH="1">
            <a:off x="4933950" y="2657237"/>
            <a:ext cx="1" cy="529172"/>
          </a:xfrm>
          <a:prstGeom prst="line">
            <a:avLst/>
          </a:prstGeom>
          <a:solidFill>
            <a:schemeClr val="accent1"/>
          </a:solidFill>
          <a:ln w="25400"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flipH="1">
            <a:off x="5072063" y="2701925"/>
            <a:ext cx="636587" cy="488950"/>
          </a:xfrm>
          <a:prstGeom prst="line">
            <a:avLst/>
          </a:prstGeom>
          <a:solidFill>
            <a:schemeClr val="accent1"/>
          </a:solidFill>
          <a:ln w="25400" cap="flat" cmpd="sng" algn="ctr">
            <a:solidFill>
              <a:schemeClr val="accent3"/>
            </a:solidFill>
            <a:prstDash val="solid"/>
            <a:round/>
            <a:headEnd type="none" w="med" len="med"/>
            <a:tailEnd type="none" w="med" len="med"/>
          </a:ln>
          <a:effectLst/>
        </p:spPr>
      </p:cxnSp>
      <p:cxnSp>
        <p:nvCxnSpPr>
          <p:cNvPr id="22" name="Straight Connector 21"/>
          <p:cNvCxnSpPr>
            <a:stCxn id="13" idx="1"/>
          </p:cNvCxnSpPr>
          <p:nvPr/>
        </p:nvCxnSpPr>
        <p:spPr bwMode="auto">
          <a:xfrm flipH="1">
            <a:off x="5789414" y="3186409"/>
            <a:ext cx="1346697" cy="158150"/>
          </a:xfrm>
          <a:prstGeom prst="line">
            <a:avLst/>
          </a:prstGeom>
          <a:solidFill>
            <a:schemeClr val="accent1"/>
          </a:solidFill>
          <a:ln w="25400" cap="flat" cmpd="sng" algn="ctr">
            <a:solidFill>
              <a:schemeClr val="accent4"/>
            </a:solidFill>
            <a:prstDash val="solid"/>
            <a:round/>
            <a:headEnd type="none" w="med" len="med"/>
            <a:tailEnd type="none" w="med" len="med"/>
          </a:ln>
          <a:effectLst/>
        </p:spPr>
      </p:cxnSp>
      <p:cxnSp>
        <p:nvCxnSpPr>
          <p:cNvPr id="23" name="Straight Connector 22"/>
          <p:cNvCxnSpPr/>
          <p:nvPr/>
        </p:nvCxnSpPr>
        <p:spPr bwMode="auto">
          <a:xfrm flipH="1">
            <a:off x="5203826" y="2624971"/>
            <a:ext cx="1103450" cy="561438"/>
          </a:xfrm>
          <a:prstGeom prst="line">
            <a:avLst/>
          </a:prstGeom>
          <a:solidFill>
            <a:schemeClr val="accent1"/>
          </a:solidFill>
          <a:ln w="2540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379228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68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rot="5400000">
            <a:off x="2644487" y="358486"/>
            <a:ext cx="3855028" cy="9144002"/>
          </a:xfrm>
          <a:prstGeom prst="rect">
            <a:avLst/>
          </a:prstGeom>
          <a:gradFill>
            <a:gsLst>
              <a:gs pos="26000">
                <a:srgbClr val="05A7CC"/>
              </a:gs>
              <a:gs pos="100000">
                <a:srgbClr val="05A7CC">
                  <a:alpha val="0"/>
                </a:srgbClr>
              </a:gs>
            </a:gsLst>
            <a:lin ang="10800000" scaled="1"/>
          </a:gradFill>
          <a:ln>
            <a:noFill/>
          </a:ln>
        </p:spPr>
        <p:txBody>
          <a:bodyPr wrap="none" anchor="ctr"/>
          <a:lstStyle/>
          <a:p>
            <a:pPr eaLnBrk="1" hangingPunct="1">
              <a:defRPr/>
            </a:pPr>
            <a:endParaRPr lang="en-US">
              <a:latin typeface="Times New Roman" charset="0"/>
              <a:ea typeface="MS PGothic" charset="0"/>
            </a:endParaRPr>
          </a:p>
        </p:txBody>
      </p:sp>
      <p:sp>
        <p:nvSpPr>
          <p:cNvPr id="32773"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ja-JP" sz="3400" dirty="0">
                <a:latin typeface="Arial" pitchFamily="34" charset="0"/>
                <a:cs typeface="Arial" pitchFamily="34" charset="0"/>
              </a:rPr>
              <a:t>The BWS Water Master Plan</a:t>
            </a:r>
            <a:r>
              <a:rPr lang="is-IS" altLang="ja-JP" sz="3400" dirty="0">
                <a:latin typeface="Arial" pitchFamily="34" charset="0"/>
                <a:cs typeface="Arial" pitchFamily="34" charset="0"/>
              </a:rPr>
              <a:t>…</a:t>
            </a:r>
            <a:endParaRPr lang="en-US" altLang="en-US" sz="3400" dirty="0">
              <a:latin typeface="Arial" pitchFamily="34" charset="0"/>
              <a:cs typeface="Arial" pitchFamily="34" charset="0"/>
            </a:endParaRPr>
          </a:p>
        </p:txBody>
      </p:sp>
      <p:sp>
        <p:nvSpPr>
          <p:cNvPr id="32774" name="TextBox 2"/>
          <p:cNvSpPr txBox="1">
            <a:spLocks noChangeArrowheads="1"/>
          </p:cNvSpPr>
          <p:nvPr/>
        </p:nvSpPr>
        <p:spPr bwMode="auto">
          <a:xfrm>
            <a:off x="457200" y="3924300"/>
            <a:ext cx="82296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Looks </a:t>
            </a:r>
            <a:r>
              <a:rPr lang="en-US" altLang="en-US" sz="3000" dirty="0">
                <a:solidFill>
                  <a:srgbClr val="C00000"/>
                </a:solidFill>
                <a:latin typeface="Arial Black" pitchFamily="34" charset="0"/>
              </a:rPr>
              <a:t>ahead </a:t>
            </a:r>
            <a:r>
              <a:rPr lang="en-US" altLang="en-US" sz="3000" dirty="0">
                <a:solidFill>
                  <a:schemeClr val="bg1"/>
                </a:solidFill>
                <a:latin typeface="Arial" pitchFamily="34" charset="0"/>
              </a:rPr>
              <a:t>30 </a:t>
            </a:r>
            <a:r>
              <a:rPr lang="en-US" altLang="en-US" sz="3000" dirty="0" smtClean="0">
                <a:solidFill>
                  <a:schemeClr val="bg1"/>
                </a:solidFill>
                <a:latin typeface="Arial" pitchFamily="34" charset="0"/>
              </a:rPr>
              <a:t>years</a:t>
            </a:r>
          </a:p>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Evaluates</a:t>
            </a:r>
            <a:r>
              <a:rPr lang="en-US" altLang="en-US" sz="3000" dirty="0" smtClean="0">
                <a:solidFill>
                  <a:schemeClr val="bg1"/>
                </a:solidFill>
                <a:latin typeface="Arial" pitchFamily="34" charset="0"/>
              </a:rPr>
              <a:t> </a:t>
            </a:r>
            <a:r>
              <a:rPr lang="en-US" altLang="en-US" sz="3000" dirty="0">
                <a:solidFill>
                  <a:schemeClr val="bg1"/>
                </a:solidFill>
                <a:latin typeface="Arial" pitchFamily="34" charset="0"/>
              </a:rPr>
              <a:t>the entire water </a:t>
            </a:r>
            <a:r>
              <a:rPr lang="en-US" altLang="en-US" sz="3000" dirty="0" smtClean="0">
                <a:solidFill>
                  <a:schemeClr val="bg1"/>
                </a:solidFill>
                <a:latin typeface="Arial" pitchFamily="34" charset="0"/>
              </a:rPr>
              <a:t>system</a:t>
            </a:r>
          </a:p>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Identifies</a:t>
            </a:r>
            <a:r>
              <a:rPr lang="en-US" altLang="en-US" sz="3000" dirty="0" smtClean="0">
                <a:solidFill>
                  <a:schemeClr val="bg1"/>
                </a:solidFill>
                <a:latin typeface="Arial Black" pitchFamily="34" charset="0"/>
              </a:rPr>
              <a:t> </a:t>
            </a:r>
            <a:r>
              <a:rPr lang="en-US" altLang="en-US" sz="3000" dirty="0">
                <a:solidFill>
                  <a:schemeClr val="bg1"/>
                </a:solidFill>
                <a:latin typeface="Arial" pitchFamily="34" charset="0"/>
              </a:rPr>
              <a:t>necessary </a:t>
            </a:r>
            <a:r>
              <a:rPr lang="en-US" altLang="en-US" sz="3000" dirty="0" smtClean="0">
                <a:solidFill>
                  <a:schemeClr val="bg1"/>
                </a:solidFill>
                <a:latin typeface="Arial" pitchFamily="34" charset="0"/>
              </a:rPr>
              <a:t>improvements</a:t>
            </a:r>
          </a:p>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Balances </a:t>
            </a:r>
            <a:r>
              <a:rPr lang="en-US" altLang="en-US" sz="3000" dirty="0">
                <a:solidFill>
                  <a:srgbClr val="C00000"/>
                </a:solidFill>
                <a:latin typeface="Arial Black" pitchFamily="34" charset="0"/>
              </a:rPr>
              <a:t>needs with costs </a:t>
            </a:r>
            <a:r>
              <a:rPr lang="en-US" altLang="en-US" sz="3000" dirty="0">
                <a:solidFill>
                  <a:schemeClr val="bg1"/>
                </a:solidFill>
                <a:latin typeface="Arial" pitchFamily="34" charset="0"/>
              </a:rPr>
              <a:t>of 	providing water to our customers</a:t>
            </a:r>
          </a:p>
        </p:txBody>
      </p:sp>
    </p:spTree>
    <p:extLst>
      <p:ext uri="{BB962C8B-B14F-4D97-AF65-F5344CB8AC3E}">
        <p14:creationId xmlns:p14="http://schemas.microsoft.com/office/powerpoint/2010/main" val="3367280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a:spLocks noChangeArrowheads="1"/>
          </p:cNvSpPr>
          <p:nvPr/>
        </p:nvSpPr>
        <p:spPr bwMode="auto">
          <a:xfrm>
            <a:off x="1329682" y="1944687"/>
            <a:ext cx="2217738" cy="466725"/>
          </a:xfrm>
          <a:prstGeom prst="chevron">
            <a:avLst>
              <a:gd name="adj" fmla="val 50003"/>
            </a:avLst>
          </a:prstGeom>
          <a:solidFill>
            <a:srgbClr val="339933"/>
          </a:solidFill>
          <a:ln>
            <a:noFill/>
          </a:ln>
          <a:effectLst>
            <a:outerShdw blurRad="50800" dist="50800" dir="5400000" algn="ctr" rotWithShape="0">
              <a:srgbClr val="7F7F7F">
                <a:alpha val="74997"/>
              </a:srgbClr>
            </a:outerShdw>
          </a:effectLst>
          <a:extLst>
            <a:ext uri="{91240B29-F687-4F45-9708-019B960494DF}">
              <a14:hiddenLine xmlns:a14="http://schemas.microsoft.com/office/drawing/2010/main" w="57150">
                <a:solidFill>
                  <a:srgbClr val="000000"/>
                </a:solidFill>
                <a:round/>
                <a:headEnd/>
                <a:tailEnd/>
              </a14:hiddenLine>
            </a:ext>
          </a:extLst>
        </p:spPr>
        <p:txBody>
          <a:bodyPr lIns="0" tIns="0" rIns="0" bIns="0" anchor="ctr"/>
          <a:lstStyle/>
          <a:p>
            <a:pPr algn="ctr" defTabSz="914400">
              <a:lnSpc>
                <a:spcPts val="1900"/>
              </a:lnSpc>
              <a:defRPr/>
            </a:pPr>
            <a:endParaRPr lang="en-US" b="1" dirty="0">
              <a:solidFill>
                <a:srgbClr val="FF9933"/>
              </a:solidFill>
            </a:endParaRPr>
          </a:p>
        </p:txBody>
      </p:sp>
      <p:sp>
        <p:nvSpPr>
          <p:cNvPr id="37891" name="Title 1"/>
          <p:cNvSpPr>
            <a:spLocks noGrp="1"/>
          </p:cNvSpPr>
          <p:nvPr>
            <p:ph type="title"/>
          </p:nvPr>
        </p:nvSpPr>
        <p:spPr>
          <a:xfrm>
            <a:off x="-4823" y="983584"/>
            <a:ext cx="9220200" cy="762000"/>
          </a:xfrm>
        </p:spPr>
        <p:txBody>
          <a:bodyPr/>
          <a:lstStyle/>
          <a:p>
            <a:r>
              <a:rPr lang="en-US" altLang="en-US" dirty="0" smtClean="0"/>
              <a:t>Financial Plan/Rates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0384178"/>
              </p:ext>
            </p:extLst>
          </p:nvPr>
        </p:nvGraphicFramePr>
        <p:xfrm>
          <a:off x="570857" y="5799137"/>
          <a:ext cx="8229601" cy="369888"/>
        </p:xfrm>
        <a:graphic>
          <a:graphicData uri="http://schemas.openxmlformats.org/drawingml/2006/table">
            <a:tbl>
              <a:tblPr firstRow="1" bandRow="1">
                <a:tableStyleId>{5C22544A-7EE6-4342-B048-85BDC9FD1C3A}</a:tableStyleId>
              </a:tblPr>
              <a:tblGrid>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gridCol w="265471">
                  <a:extLst>
                    <a:ext uri="{9D8B030D-6E8A-4147-A177-3AD203B41FA5}"/>
                  </a:extLst>
                </a:gridCol>
              </a:tblGrid>
              <a:tr h="369888">
                <a:tc>
                  <a:txBody>
                    <a:bodyPr/>
                    <a:lstStyle/>
                    <a:p>
                      <a:pPr algn="ctr"/>
                      <a:r>
                        <a:rPr lang="en-US" sz="1800" dirty="0"/>
                        <a:t>J</a:t>
                      </a:r>
                    </a:p>
                  </a:txBody>
                  <a:tcPr marT="45603" marB="45603">
                    <a:solidFill>
                      <a:srgbClr val="002060"/>
                    </a:solidFill>
                  </a:tcPr>
                </a:tc>
                <a:tc>
                  <a:txBody>
                    <a:bodyPr/>
                    <a:lstStyle/>
                    <a:p>
                      <a:pPr algn="ctr"/>
                      <a:r>
                        <a:rPr lang="en-US" sz="1800" dirty="0"/>
                        <a:t>A</a:t>
                      </a:r>
                    </a:p>
                  </a:txBody>
                  <a:tcPr marT="45603" marB="45603">
                    <a:solidFill>
                      <a:srgbClr val="002060"/>
                    </a:solidFill>
                  </a:tcPr>
                </a:tc>
                <a:tc>
                  <a:txBody>
                    <a:bodyPr/>
                    <a:lstStyle/>
                    <a:p>
                      <a:pPr algn="ctr"/>
                      <a:r>
                        <a:rPr lang="en-US" sz="1800" dirty="0"/>
                        <a:t>S</a:t>
                      </a:r>
                    </a:p>
                  </a:txBody>
                  <a:tcPr marT="45603" marB="45603">
                    <a:solidFill>
                      <a:srgbClr val="002060"/>
                    </a:solidFill>
                  </a:tcPr>
                </a:tc>
                <a:tc>
                  <a:txBody>
                    <a:bodyPr/>
                    <a:lstStyle/>
                    <a:p>
                      <a:pPr algn="ctr"/>
                      <a:r>
                        <a:rPr lang="en-US" sz="1800" dirty="0"/>
                        <a:t>O</a:t>
                      </a:r>
                    </a:p>
                  </a:txBody>
                  <a:tcPr marT="45603" marB="45603">
                    <a:solidFill>
                      <a:srgbClr val="002060"/>
                    </a:solidFill>
                  </a:tcPr>
                </a:tc>
                <a:tc>
                  <a:txBody>
                    <a:bodyPr/>
                    <a:lstStyle/>
                    <a:p>
                      <a:pPr algn="ctr"/>
                      <a:r>
                        <a:rPr lang="en-US" sz="1800" dirty="0"/>
                        <a:t>N</a:t>
                      </a:r>
                    </a:p>
                  </a:txBody>
                  <a:tcPr marT="45603" marB="45603">
                    <a:solidFill>
                      <a:srgbClr val="002060"/>
                    </a:solidFill>
                  </a:tcPr>
                </a:tc>
                <a:tc>
                  <a:txBody>
                    <a:bodyPr/>
                    <a:lstStyle/>
                    <a:p>
                      <a:pPr algn="ctr"/>
                      <a:r>
                        <a:rPr lang="en-US" sz="1800" dirty="0"/>
                        <a:t>D</a:t>
                      </a:r>
                    </a:p>
                  </a:txBody>
                  <a:tcPr marT="45603" marB="45603">
                    <a:solidFill>
                      <a:srgbClr val="002060"/>
                    </a:solidFill>
                  </a:tcPr>
                </a:tc>
                <a:tc>
                  <a:txBody>
                    <a:bodyPr/>
                    <a:lstStyle/>
                    <a:p>
                      <a:pPr algn="ctr"/>
                      <a:r>
                        <a:rPr lang="en-US" sz="1800" dirty="0"/>
                        <a:t>J</a:t>
                      </a:r>
                    </a:p>
                  </a:txBody>
                  <a:tcPr marT="45603" marB="45603">
                    <a:solidFill>
                      <a:srgbClr val="002060"/>
                    </a:solidFill>
                  </a:tcPr>
                </a:tc>
                <a:tc>
                  <a:txBody>
                    <a:bodyPr/>
                    <a:lstStyle/>
                    <a:p>
                      <a:pPr algn="ctr"/>
                      <a:r>
                        <a:rPr lang="en-US" sz="1800" dirty="0"/>
                        <a:t>F</a:t>
                      </a:r>
                    </a:p>
                  </a:txBody>
                  <a:tcPr marT="45603" marB="45603">
                    <a:solidFill>
                      <a:srgbClr val="002060"/>
                    </a:solidFill>
                  </a:tcPr>
                </a:tc>
                <a:tc>
                  <a:txBody>
                    <a:bodyPr/>
                    <a:lstStyle/>
                    <a:p>
                      <a:pPr algn="ctr"/>
                      <a:r>
                        <a:rPr lang="en-US" sz="1800" dirty="0"/>
                        <a:t>M</a:t>
                      </a:r>
                    </a:p>
                  </a:txBody>
                  <a:tcPr marT="45603" marB="45603">
                    <a:solidFill>
                      <a:srgbClr val="002060"/>
                    </a:solidFill>
                  </a:tcPr>
                </a:tc>
                <a:tc>
                  <a:txBody>
                    <a:bodyPr/>
                    <a:lstStyle/>
                    <a:p>
                      <a:pPr algn="ctr"/>
                      <a:r>
                        <a:rPr lang="en-US" sz="1800" dirty="0"/>
                        <a:t>A</a:t>
                      </a:r>
                    </a:p>
                  </a:txBody>
                  <a:tcPr marT="45603" marB="45603">
                    <a:solidFill>
                      <a:srgbClr val="002060"/>
                    </a:solidFill>
                  </a:tcPr>
                </a:tc>
                <a:tc>
                  <a:txBody>
                    <a:bodyPr/>
                    <a:lstStyle/>
                    <a:p>
                      <a:pPr algn="ctr"/>
                      <a:r>
                        <a:rPr lang="en-US" sz="1800" dirty="0"/>
                        <a:t>M</a:t>
                      </a:r>
                    </a:p>
                  </a:txBody>
                  <a:tcPr marT="45603" marB="45603">
                    <a:solidFill>
                      <a:srgbClr val="002060"/>
                    </a:solidFill>
                  </a:tcPr>
                </a:tc>
                <a:tc>
                  <a:txBody>
                    <a:bodyPr/>
                    <a:lstStyle/>
                    <a:p>
                      <a:pPr algn="ctr"/>
                      <a:r>
                        <a:rPr lang="en-US" sz="1800" dirty="0"/>
                        <a:t>J</a:t>
                      </a:r>
                    </a:p>
                  </a:txBody>
                  <a:tcPr marT="45603" marB="45603">
                    <a:solidFill>
                      <a:srgbClr val="002060"/>
                    </a:solidFill>
                  </a:tcPr>
                </a:tc>
                <a:tc>
                  <a:txBody>
                    <a:bodyPr/>
                    <a:lstStyle/>
                    <a:p>
                      <a:pPr algn="ctr"/>
                      <a:r>
                        <a:rPr lang="en-US" sz="1800" dirty="0"/>
                        <a:t>J</a:t>
                      </a:r>
                    </a:p>
                  </a:txBody>
                  <a:tcPr marT="45603" marB="45603">
                    <a:solidFill>
                      <a:srgbClr val="002060"/>
                    </a:solidFill>
                  </a:tcPr>
                </a:tc>
                <a:tc>
                  <a:txBody>
                    <a:bodyPr/>
                    <a:lstStyle/>
                    <a:p>
                      <a:pPr algn="ctr"/>
                      <a:r>
                        <a:rPr lang="en-US" sz="1800" dirty="0"/>
                        <a:t>A</a:t>
                      </a:r>
                    </a:p>
                  </a:txBody>
                  <a:tcPr marT="45603" marB="45603">
                    <a:solidFill>
                      <a:srgbClr val="002060"/>
                    </a:solidFill>
                  </a:tcPr>
                </a:tc>
                <a:tc>
                  <a:txBody>
                    <a:bodyPr/>
                    <a:lstStyle/>
                    <a:p>
                      <a:pPr algn="ctr"/>
                      <a:r>
                        <a:rPr lang="en-US" sz="1800" dirty="0"/>
                        <a:t>S</a:t>
                      </a:r>
                    </a:p>
                  </a:txBody>
                  <a:tcPr marT="45603" marB="45603">
                    <a:solidFill>
                      <a:srgbClr val="002060"/>
                    </a:solidFill>
                  </a:tcPr>
                </a:tc>
                <a:tc>
                  <a:txBody>
                    <a:bodyPr/>
                    <a:lstStyle/>
                    <a:p>
                      <a:pPr algn="ctr"/>
                      <a:r>
                        <a:rPr lang="en-US" sz="1800" dirty="0"/>
                        <a:t>O</a:t>
                      </a:r>
                    </a:p>
                  </a:txBody>
                  <a:tcPr marT="45603" marB="45603">
                    <a:solidFill>
                      <a:srgbClr val="002060"/>
                    </a:solidFill>
                  </a:tcPr>
                </a:tc>
                <a:tc>
                  <a:txBody>
                    <a:bodyPr/>
                    <a:lstStyle/>
                    <a:p>
                      <a:pPr algn="ctr"/>
                      <a:r>
                        <a:rPr lang="en-US" sz="1800" dirty="0"/>
                        <a:t>N</a:t>
                      </a:r>
                    </a:p>
                  </a:txBody>
                  <a:tcPr marT="45603" marB="45603">
                    <a:solidFill>
                      <a:srgbClr val="002060"/>
                    </a:solidFill>
                  </a:tcPr>
                </a:tc>
                <a:tc>
                  <a:txBody>
                    <a:bodyPr/>
                    <a:lstStyle/>
                    <a:p>
                      <a:pPr algn="ctr"/>
                      <a:r>
                        <a:rPr lang="en-US" sz="1800" dirty="0"/>
                        <a:t>D</a:t>
                      </a:r>
                    </a:p>
                  </a:txBody>
                  <a:tcPr marT="45603" marB="45603">
                    <a:solidFill>
                      <a:srgbClr val="002060"/>
                    </a:solidFill>
                  </a:tcPr>
                </a:tc>
                <a:tc>
                  <a:txBody>
                    <a:bodyPr/>
                    <a:lstStyle/>
                    <a:p>
                      <a:pPr algn="ctr"/>
                      <a:r>
                        <a:rPr lang="en-US" sz="1800" dirty="0"/>
                        <a:t>J</a:t>
                      </a:r>
                    </a:p>
                  </a:txBody>
                  <a:tcPr marT="45603" marB="45603">
                    <a:solidFill>
                      <a:srgbClr val="002060"/>
                    </a:solidFill>
                  </a:tcPr>
                </a:tc>
                <a:tc>
                  <a:txBody>
                    <a:bodyPr/>
                    <a:lstStyle/>
                    <a:p>
                      <a:pPr algn="ctr"/>
                      <a:r>
                        <a:rPr lang="en-US" sz="1800" dirty="0"/>
                        <a:t>F</a:t>
                      </a:r>
                    </a:p>
                  </a:txBody>
                  <a:tcPr marT="45603" marB="45603">
                    <a:solidFill>
                      <a:srgbClr val="002060"/>
                    </a:solidFill>
                  </a:tcPr>
                </a:tc>
                <a:tc>
                  <a:txBody>
                    <a:bodyPr/>
                    <a:lstStyle/>
                    <a:p>
                      <a:pPr algn="ctr"/>
                      <a:r>
                        <a:rPr lang="en-US" sz="1800" dirty="0"/>
                        <a:t>M</a:t>
                      </a:r>
                    </a:p>
                  </a:txBody>
                  <a:tcPr marT="45603" marB="45603">
                    <a:solidFill>
                      <a:srgbClr val="002060"/>
                    </a:solidFill>
                  </a:tcPr>
                </a:tc>
                <a:tc>
                  <a:txBody>
                    <a:bodyPr/>
                    <a:lstStyle/>
                    <a:p>
                      <a:pPr algn="ctr"/>
                      <a:r>
                        <a:rPr lang="en-US" sz="1800" dirty="0"/>
                        <a:t>A</a:t>
                      </a:r>
                    </a:p>
                  </a:txBody>
                  <a:tcPr marT="45603" marB="45603">
                    <a:solidFill>
                      <a:srgbClr val="002060"/>
                    </a:solidFill>
                  </a:tcPr>
                </a:tc>
                <a:tc>
                  <a:txBody>
                    <a:bodyPr/>
                    <a:lstStyle/>
                    <a:p>
                      <a:pPr algn="ctr"/>
                      <a:r>
                        <a:rPr lang="en-US" sz="1800" dirty="0"/>
                        <a:t>M</a:t>
                      </a:r>
                    </a:p>
                  </a:txBody>
                  <a:tcPr marT="45603" marB="45603">
                    <a:solidFill>
                      <a:srgbClr val="002060"/>
                    </a:solidFill>
                  </a:tcPr>
                </a:tc>
                <a:tc>
                  <a:txBody>
                    <a:bodyPr/>
                    <a:lstStyle/>
                    <a:p>
                      <a:pPr algn="ctr"/>
                      <a:r>
                        <a:rPr lang="en-US" sz="1800" dirty="0"/>
                        <a:t>J</a:t>
                      </a:r>
                    </a:p>
                  </a:txBody>
                  <a:tcPr marT="45603" marB="45603">
                    <a:solidFill>
                      <a:srgbClr val="002060"/>
                    </a:solidFill>
                  </a:tcPr>
                </a:tc>
                <a:tc>
                  <a:txBody>
                    <a:bodyPr/>
                    <a:lstStyle/>
                    <a:p>
                      <a:pPr algn="ctr"/>
                      <a:r>
                        <a:rPr lang="en-US" sz="1800" dirty="0"/>
                        <a:t>J</a:t>
                      </a:r>
                    </a:p>
                  </a:txBody>
                  <a:tcPr marT="45603" marB="45603">
                    <a:solidFill>
                      <a:srgbClr val="002060"/>
                    </a:solidFill>
                  </a:tcPr>
                </a:tc>
                <a:tc>
                  <a:txBody>
                    <a:bodyPr/>
                    <a:lstStyle/>
                    <a:p>
                      <a:pPr algn="ctr"/>
                      <a:r>
                        <a:rPr lang="en-US" sz="1800" dirty="0"/>
                        <a:t>A</a:t>
                      </a:r>
                    </a:p>
                  </a:txBody>
                  <a:tcPr marT="45603" marB="45603">
                    <a:solidFill>
                      <a:srgbClr val="002060"/>
                    </a:solidFill>
                  </a:tcPr>
                </a:tc>
                <a:tc>
                  <a:txBody>
                    <a:bodyPr/>
                    <a:lstStyle/>
                    <a:p>
                      <a:pPr algn="ctr"/>
                      <a:r>
                        <a:rPr lang="en-US" sz="1800" dirty="0"/>
                        <a:t>S</a:t>
                      </a:r>
                    </a:p>
                  </a:txBody>
                  <a:tcPr marT="45603" marB="45603">
                    <a:solidFill>
                      <a:srgbClr val="002060"/>
                    </a:solidFill>
                  </a:tcPr>
                </a:tc>
                <a:tc>
                  <a:txBody>
                    <a:bodyPr/>
                    <a:lstStyle/>
                    <a:p>
                      <a:pPr algn="ctr"/>
                      <a:r>
                        <a:rPr lang="en-US" sz="1800" dirty="0"/>
                        <a:t>O</a:t>
                      </a:r>
                    </a:p>
                  </a:txBody>
                  <a:tcPr marT="45603" marB="45603">
                    <a:solidFill>
                      <a:srgbClr val="002060"/>
                    </a:solidFill>
                  </a:tcPr>
                </a:tc>
                <a:tc>
                  <a:txBody>
                    <a:bodyPr/>
                    <a:lstStyle/>
                    <a:p>
                      <a:pPr algn="ctr"/>
                      <a:r>
                        <a:rPr lang="en-US" sz="1800" dirty="0"/>
                        <a:t>N</a:t>
                      </a:r>
                    </a:p>
                  </a:txBody>
                  <a:tcPr marT="45603" marB="45603">
                    <a:solidFill>
                      <a:srgbClr val="002060"/>
                    </a:solidFill>
                  </a:tcPr>
                </a:tc>
                <a:tc>
                  <a:txBody>
                    <a:bodyPr/>
                    <a:lstStyle/>
                    <a:p>
                      <a:pPr algn="ctr"/>
                      <a:r>
                        <a:rPr lang="en-US" sz="1800" dirty="0"/>
                        <a:t>D</a:t>
                      </a:r>
                    </a:p>
                  </a:txBody>
                  <a:tcPr marT="45603" marB="45603">
                    <a:solidFill>
                      <a:srgbClr val="002060"/>
                    </a:solidFill>
                  </a:tcPr>
                </a:tc>
                <a:tc>
                  <a:txBody>
                    <a:bodyPr/>
                    <a:lstStyle/>
                    <a:p>
                      <a:pPr algn="ctr"/>
                      <a:r>
                        <a:rPr lang="en-US" sz="1800" dirty="0"/>
                        <a:t>J</a:t>
                      </a:r>
                    </a:p>
                  </a:txBody>
                  <a:tcPr marT="45603" marB="45603">
                    <a:solidFill>
                      <a:srgbClr val="002060"/>
                    </a:solidFill>
                  </a:tcPr>
                </a:tc>
                <a:extLst>
                  <a:ext uri="{0D108BD9-81ED-4DB2-BD59-A6C34878D82A}"/>
                </a:extLst>
              </a:tr>
            </a:tbl>
          </a:graphicData>
        </a:graphic>
      </p:graphicFrame>
      <p:grpSp>
        <p:nvGrpSpPr>
          <p:cNvPr id="8" name="Group 7"/>
          <p:cNvGrpSpPr>
            <a:grpSpLocks/>
          </p:cNvGrpSpPr>
          <p:nvPr/>
        </p:nvGrpSpPr>
        <p:grpSpPr bwMode="auto">
          <a:xfrm>
            <a:off x="2847332" y="2057400"/>
            <a:ext cx="2506663" cy="1676400"/>
            <a:chOff x="3084195" y="3124200"/>
            <a:chExt cx="1945005" cy="1676400"/>
          </a:xfrm>
        </p:grpSpPr>
        <p:sp>
          <p:nvSpPr>
            <p:cNvPr id="37980" name="Curved Up Arrow 8"/>
            <p:cNvSpPr>
              <a:spLocks noChangeArrowheads="1"/>
            </p:cNvSpPr>
            <p:nvPr/>
          </p:nvSpPr>
          <p:spPr bwMode="auto">
            <a:xfrm flipH="1">
              <a:off x="3084195" y="4343400"/>
              <a:ext cx="1905000" cy="457200"/>
            </a:xfrm>
            <a:prstGeom prst="curvedUpArrow">
              <a:avLst>
                <a:gd name="adj1" fmla="val 25000"/>
                <a:gd name="adj2" fmla="val 50000"/>
                <a:gd name="adj3" fmla="val 25000"/>
              </a:avLst>
            </a:prstGeom>
            <a:solidFill>
              <a:srgbClr val="00B0F0"/>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defTabSz="914400">
                <a:lnSpc>
                  <a:spcPct val="100000"/>
                </a:lnSpc>
                <a:spcBef>
                  <a:spcPct val="0"/>
                </a:spcBef>
                <a:buClrTx/>
                <a:buFontTx/>
                <a:buNone/>
              </a:pPr>
              <a:endParaRPr lang="en-US" altLang="en-US" sz="2400">
                <a:solidFill>
                  <a:srgbClr val="000000"/>
                </a:solidFill>
                <a:latin typeface="Times" panose="02020603050405020304" pitchFamily="18" charset="0"/>
              </a:endParaRPr>
            </a:p>
          </p:txBody>
        </p:sp>
        <p:sp>
          <p:nvSpPr>
            <p:cNvPr id="37981" name="TextBox 9"/>
            <p:cNvSpPr txBox="1">
              <a:spLocks noChangeArrowheads="1"/>
            </p:cNvSpPr>
            <p:nvPr/>
          </p:nvSpPr>
          <p:spPr bwMode="auto">
            <a:xfrm>
              <a:off x="3642997" y="4464611"/>
              <a:ext cx="69009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ts val="1900"/>
                </a:lnSpc>
                <a:spcBef>
                  <a:spcPct val="0"/>
                </a:spcBef>
                <a:buClrTx/>
                <a:buFontTx/>
                <a:buNone/>
              </a:pPr>
              <a:r>
                <a:rPr lang="en-US" altLang="en-US" sz="2400" b="1">
                  <a:solidFill>
                    <a:srgbClr val="FF9933"/>
                  </a:solidFill>
                </a:rPr>
                <a:t>Rates</a:t>
              </a:r>
            </a:p>
          </p:txBody>
        </p:sp>
        <p:sp>
          <p:nvSpPr>
            <p:cNvPr id="37982" name="TextBox 8"/>
            <p:cNvSpPr txBox="1">
              <a:spLocks noChangeArrowheads="1"/>
            </p:cNvSpPr>
            <p:nvPr/>
          </p:nvSpPr>
          <p:spPr bwMode="auto">
            <a:xfrm>
              <a:off x="4206914" y="3657600"/>
              <a:ext cx="734656" cy="40011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100000"/>
                </a:lnSpc>
                <a:spcBef>
                  <a:spcPct val="0"/>
                </a:spcBef>
                <a:buClrTx/>
                <a:buFontTx/>
                <a:buNone/>
              </a:pPr>
              <a:endParaRPr lang="en-US" altLang="en-US" sz="2000" b="1">
                <a:solidFill>
                  <a:srgbClr val="FFFFFF"/>
                </a:solidFill>
              </a:endParaRPr>
            </a:p>
          </p:txBody>
        </p:sp>
        <p:sp>
          <p:nvSpPr>
            <p:cNvPr id="37983" name="TextBox 8"/>
            <p:cNvSpPr txBox="1">
              <a:spLocks noChangeArrowheads="1"/>
            </p:cNvSpPr>
            <p:nvPr/>
          </p:nvSpPr>
          <p:spPr bwMode="auto">
            <a:xfrm>
              <a:off x="3188970" y="3657600"/>
              <a:ext cx="734656" cy="40011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100000"/>
                </a:lnSpc>
                <a:spcBef>
                  <a:spcPct val="0"/>
                </a:spcBef>
                <a:buClrTx/>
                <a:buFontTx/>
                <a:buNone/>
              </a:pPr>
              <a:endParaRPr lang="en-US" altLang="en-US" sz="2000" b="1">
                <a:solidFill>
                  <a:srgbClr val="FFFFFF"/>
                </a:solidFill>
              </a:endParaRPr>
            </a:p>
          </p:txBody>
        </p:sp>
        <p:grpSp>
          <p:nvGrpSpPr>
            <p:cNvPr id="13" name="Group 12"/>
            <p:cNvGrpSpPr/>
            <p:nvPr/>
          </p:nvGrpSpPr>
          <p:grpSpPr>
            <a:xfrm>
              <a:off x="3101340" y="4144296"/>
              <a:ext cx="1927860" cy="254585"/>
              <a:chOff x="3646170" y="4144296"/>
              <a:chExt cx="1927860" cy="254585"/>
            </a:xfrm>
            <a:solidFill>
              <a:schemeClr val="accent1"/>
            </a:solidFill>
          </p:grpSpPr>
          <p:sp>
            <p:nvSpPr>
              <p:cNvPr id="15" name="Isosceles Triangle 4"/>
              <p:cNvSpPr>
                <a:spLocks noChangeArrowheads="1"/>
              </p:cNvSpPr>
              <p:nvPr/>
            </p:nvSpPr>
            <p:spPr bwMode="auto">
              <a:xfrm>
                <a:off x="4402474" y="4191000"/>
                <a:ext cx="358102" cy="207881"/>
              </a:xfrm>
              <a:prstGeom prst="triangle">
                <a:avLst>
                  <a:gd name="adj" fmla="val 50000"/>
                </a:avLst>
              </a:prstGeom>
              <a:grpFill/>
              <a:ln w="9525">
                <a:no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z="3200">
                  <a:solidFill>
                    <a:srgbClr val="000000"/>
                  </a:solidFill>
                </a:endParaRPr>
              </a:p>
            </p:txBody>
          </p:sp>
          <p:cxnSp>
            <p:nvCxnSpPr>
              <p:cNvPr id="16" name="Straight Connector 15"/>
              <p:cNvCxnSpPr/>
              <p:nvPr/>
            </p:nvCxnSpPr>
            <p:spPr bwMode="auto">
              <a:xfrm>
                <a:off x="3646170" y="4144296"/>
                <a:ext cx="1927860" cy="0"/>
              </a:xfrm>
              <a:prstGeom prst="line">
                <a:avLst/>
              </a:prstGeom>
              <a:grpFill/>
              <a:ln w="76200" cap="flat" cmpd="sng" algn="ctr">
                <a:solidFill>
                  <a:schemeClr val="accent1"/>
                </a:solidFill>
                <a:prstDash val="solid"/>
                <a:round/>
                <a:headEnd type="none" w="med" len="med"/>
                <a:tailEnd type="none" w="med" len="med"/>
              </a:ln>
              <a:effectLst/>
            </p:spPr>
          </p:cxnSp>
        </p:grpSp>
        <p:sp>
          <p:nvSpPr>
            <p:cNvPr id="37985" name="Curved Up Arrow 13"/>
            <p:cNvSpPr>
              <a:spLocks noChangeArrowheads="1"/>
            </p:cNvSpPr>
            <p:nvPr/>
          </p:nvSpPr>
          <p:spPr bwMode="auto">
            <a:xfrm flipV="1">
              <a:off x="3084195" y="3124200"/>
              <a:ext cx="1905000" cy="457200"/>
            </a:xfrm>
            <a:prstGeom prst="curvedUpArrow">
              <a:avLst>
                <a:gd name="adj1" fmla="val 25000"/>
                <a:gd name="adj2" fmla="val 50000"/>
                <a:gd name="adj3" fmla="val 25000"/>
              </a:avLst>
            </a:prstGeom>
            <a:solidFill>
              <a:srgbClr val="00B0F0"/>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defTabSz="914400">
                <a:lnSpc>
                  <a:spcPct val="100000"/>
                </a:lnSpc>
                <a:spcBef>
                  <a:spcPct val="0"/>
                </a:spcBef>
                <a:buClrTx/>
                <a:buFontTx/>
                <a:buNone/>
              </a:pPr>
              <a:endParaRPr lang="en-US" altLang="en-US" sz="2400">
                <a:solidFill>
                  <a:srgbClr val="000000"/>
                </a:solidFill>
                <a:latin typeface="Times" panose="02020603050405020304" pitchFamily="18" charset="0"/>
              </a:endParaRPr>
            </a:p>
          </p:txBody>
        </p:sp>
      </p:grpSp>
      <p:cxnSp>
        <p:nvCxnSpPr>
          <p:cNvPr id="37959" name="Straight Connector 19"/>
          <p:cNvCxnSpPr>
            <a:cxnSpLocks noChangeShapeType="1"/>
          </p:cNvCxnSpPr>
          <p:nvPr/>
        </p:nvCxnSpPr>
        <p:spPr bwMode="auto">
          <a:xfrm flipV="1">
            <a:off x="2161532" y="6219825"/>
            <a:ext cx="0" cy="3667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60" name="Straight Connector 22"/>
          <p:cNvCxnSpPr>
            <a:cxnSpLocks noChangeShapeType="1"/>
          </p:cNvCxnSpPr>
          <p:nvPr/>
        </p:nvCxnSpPr>
        <p:spPr bwMode="auto">
          <a:xfrm flipV="1">
            <a:off x="5374632" y="6211887"/>
            <a:ext cx="0" cy="368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61" name="Straight Connector 23"/>
          <p:cNvCxnSpPr>
            <a:cxnSpLocks noChangeShapeType="1"/>
          </p:cNvCxnSpPr>
          <p:nvPr/>
        </p:nvCxnSpPr>
        <p:spPr bwMode="auto">
          <a:xfrm flipV="1">
            <a:off x="8535345" y="6223000"/>
            <a:ext cx="0" cy="3667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7962" name="TextBox 24"/>
          <p:cNvSpPr txBox="1">
            <a:spLocks noChangeArrowheads="1"/>
          </p:cNvSpPr>
          <p:nvPr/>
        </p:nvSpPr>
        <p:spPr bwMode="auto">
          <a:xfrm>
            <a:off x="3363270" y="6211887"/>
            <a:ext cx="80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a:solidFill>
                  <a:srgbClr val="000000"/>
                </a:solidFill>
              </a:rPr>
              <a:t>2017</a:t>
            </a:r>
          </a:p>
        </p:txBody>
      </p:sp>
      <p:sp>
        <p:nvSpPr>
          <p:cNvPr id="37963" name="TextBox 25"/>
          <p:cNvSpPr txBox="1">
            <a:spLocks noChangeArrowheads="1"/>
          </p:cNvSpPr>
          <p:nvPr/>
        </p:nvSpPr>
        <p:spPr bwMode="auto">
          <a:xfrm>
            <a:off x="6536682" y="6216650"/>
            <a:ext cx="806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a:solidFill>
                  <a:srgbClr val="000000"/>
                </a:solidFill>
              </a:rPr>
              <a:t>2018</a:t>
            </a:r>
          </a:p>
        </p:txBody>
      </p:sp>
      <p:grpSp>
        <p:nvGrpSpPr>
          <p:cNvPr id="35" name="Group 34"/>
          <p:cNvGrpSpPr>
            <a:grpSpLocks/>
          </p:cNvGrpSpPr>
          <p:nvPr/>
        </p:nvGrpSpPr>
        <p:grpSpPr bwMode="auto">
          <a:xfrm>
            <a:off x="640707" y="4818062"/>
            <a:ext cx="7812088" cy="461963"/>
            <a:chOff x="567280" y="4412979"/>
            <a:chExt cx="7811407" cy="461665"/>
          </a:xfrm>
        </p:grpSpPr>
        <p:sp>
          <p:nvSpPr>
            <p:cNvPr id="18" name="Chevron 17"/>
            <p:cNvSpPr>
              <a:spLocks noChangeArrowheads="1"/>
            </p:cNvSpPr>
            <p:nvPr/>
          </p:nvSpPr>
          <p:spPr bwMode="auto">
            <a:xfrm>
              <a:off x="6800850" y="4462160"/>
              <a:ext cx="1577837" cy="391859"/>
            </a:xfrm>
            <a:prstGeom prst="chevron">
              <a:avLst>
                <a:gd name="adj" fmla="val 49996"/>
              </a:avLst>
            </a:prstGeom>
            <a:solidFill>
              <a:srgbClr val="339933"/>
            </a:solidFill>
            <a:ln>
              <a:noFill/>
            </a:ln>
            <a:effectLst>
              <a:outerShdw blurRad="50800" dist="50800" dir="5400000" algn="ctr" rotWithShape="0">
                <a:srgbClr val="7F7F7F">
                  <a:alpha val="74997"/>
                </a:srgbClr>
              </a:outerShdw>
            </a:effectLst>
            <a:extLst>
              <a:ext uri="{91240B29-F687-4F45-9708-019B960494DF}">
                <a14:hiddenLine xmlns:a14="http://schemas.microsoft.com/office/drawing/2010/main" w="57150">
                  <a:solidFill>
                    <a:srgbClr val="000000"/>
                  </a:solidFill>
                  <a:round/>
                  <a:headEnd/>
                  <a:tailEnd/>
                </a14:hiddenLine>
              </a:ext>
            </a:extLst>
          </p:spPr>
          <p:txBody>
            <a:bodyPr lIns="0" tIns="0" rIns="0" bIns="0" anchor="ctr"/>
            <a:lstStyle/>
            <a:p>
              <a:pPr algn="ctr" defTabSz="914400">
                <a:lnSpc>
                  <a:spcPts val="1900"/>
                </a:lnSpc>
                <a:defRPr/>
              </a:pPr>
              <a:endParaRPr lang="en-US" b="1" dirty="0">
                <a:solidFill>
                  <a:srgbClr val="FFFFFF"/>
                </a:solidFill>
                <a:effectLst>
                  <a:outerShdw blurRad="50800" dist="38100" dir="5400000" algn="t" rotWithShape="0">
                    <a:prstClr val="black">
                      <a:alpha val="40000"/>
                    </a:prstClr>
                  </a:outerShdw>
                </a:effectLst>
              </a:endParaRPr>
            </a:p>
          </p:txBody>
        </p:sp>
        <p:sp>
          <p:nvSpPr>
            <p:cNvPr id="37979" name="TextBox 26"/>
            <p:cNvSpPr txBox="1">
              <a:spLocks noChangeArrowheads="1"/>
            </p:cNvSpPr>
            <p:nvPr/>
          </p:nvSpPr>
          <p:spPr bwMode="auto">
            <a:xfrm>
              <a:off x="567280" y="4412979"/>
              <a:ext cx="633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b="1">
                  <a:solidFill>
                    <a:srgbClr val="FF9933"/>
                  </a:solidFill>
                </a:rPr>
                <a:t>Inform Public, Billing System Update and Testing</a:t>
              </a:r>
            </a:p>
          </p:txBody>
        </p:sp>
      </p:grpSp>
      <p:grpSp>
        <p:nvGrpSpPr>
          <p:cNvPr id="37965" name="Group 36"/>
          <p:cNvGrpSpPr>
            <a:grpSpLocks/>
          </p:cNvGrpSpPr>
          <p:nvPr/>
        </p:nvGrpSpPr>
        <p:grpSpPr bwMode="auto">
          <a:xfrm>
            <a:off x="431157" y="1944687"/>
            <a:ext cx="1176338" cy="466725"/>
            <a:chOff x="318052" y="1540437"/>
            <a:chExt cx="1176246" cy="466344"/>
          </a:xfrm>
        </p:grpSpPr>
        <p:sp>
          <p:nvSpPr>
            <p:cNvPr id="6" name="Chevron 5"/>
            <p:cNvSpPr>
              <a:spLocks noChangeArrowheads="1"/>
            </p:cNvSpPr>
            <p:nvPr/>
          </p:nvSpPr>
          <p:spPr bwMode="auto">
            <a:xfrm>
              <a:off x="318052" y="1540437"/>
              <a:ext cx="1176246" cy="466344"/>
            </a:xfrm>
            <a:prstGeom prst="chevron">
              <a:avLst>
                <a:gd name="adj" fmla="val 50002"/>
              </a:avLst>
            </a:prstGeom>
            <a:solidFill>
              <a:srgbClr val="3397E9"/>
            </a:solidFill>
            <a:ln>
              <a:noFill/>
            </a:ln>
            <a:effectLst>
              <a:outerShdw blurRad="50800" dist="50800" dir="5400000" algn="ctr" rotWithShape="0">
                <a:srgbClr val="7F7F7F">
                  <a:alpha val="74997"/>
                </a:srgbClr>
              </a:outerShdw>
            </a:effectLst>
            <a:extLst>
              <a:ext uri="{91240B29-F687-4F45-9708-019B960494DF}">
                <a14:hiddenLine xmlns:a14="http://schemas.microsoft.com/office/drawing/2010/main" w="57150">
                  <a:solidFill>
                    <a:srgbClr val="000000"/>
                  </a:solidFill>
                  <a:round/>
                  <a:headEnd/>
                  <a:tailEnd/>
                </a14:hiddenLine>
              </a:ext>
            </a:extLst>
          </p:spPr>
          <p:txBody>
            <a:bodyPr lIns="0" tIns="0" rIns="0" bIns="0" anchor="ctr"/>
            <a:lstStyle/>
            <a:p>
              <a:pPr algn="ctr" defTabSz="914400">
                <a:lnSpc>
                  <a:spcPts val="1900"/>
                </a:lnSpc>
                <a:defRPr/>
              </a:pPr>
              <a:endParaRPr lang="en-US" b="1" dirty="0">
                <a:solidFill>
                  <a:srgbClr val="FFFFFF"/>
                </a:solidFill>
                <a:effectLst>
                  <a:outerShdw blurRad="50800" dist="38100" dir="5400000" algn="t" rotWithShape="0">
                    <a:prstClr val="black">
                      <a:alpha val="40000"/>
                    </a:prstClr>
                  </a:outerShdw>
                </a:effectLst>
              </a:endParaRPr>
            </a:p>
          </p:txBody>
        </p:sp>
        <p:sp>
          <p:nvSpPr>
            <p:cNvPr id="37977" name="TextBox 27"/>
            <p:cNvSpPr txBox="1">
              <a:spLocks noChangeArrowheads="1"/>
            </p:cNvSpPr>
            <p:nvPr/>
          </p:nvSpPr>
          <p:spPr bwMode="auto">
            <a:xfrm>
              <a:off x="508448" y="1548364"/>
              <a:ext cx="896399" cy="29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b="1">
                  <a:solidFill>
                    <a:srgbClr val="FF9933"/>
                  </a:solidFill>
                </a:rPr>
                <a:t>WMP</a:t>
              </a:r>
            </a:p>
          </p:txBody>
        </p:sp>
      </p:grpSp>
      <p:grpSp>
        <p:nvGrpSpPr>
          <p:cNvPr id="42" name="Group 41"/>
          <p:cNvGrpSpPr>
            <a:grpSpLocks/>
          </p:cNvGrpSpPr>
          <p:nvPr/>
        </p:nvGrpSpPr>
        <p:grpSpPr bwMode="auto">
          <a:xfrm>
            <a:off x="5782620" y="5287962"/>
            <a:ext cx="3030537" cy="461963"/>
            <a:chOff x="5669367" y="4883427"/>
            <a:chExt cx="3030812" cy="461665"/>
          </a:xfrm>
        </p:grpSpPr>
        <p:sp>
          <p:nvSpPr>
            <p:cNvPr id="37974" name="Diamond 28"/>
            <p:cNvSpPr>
              <a:spLocks noChangeArrowheads="1"/>
            </p:cNvSpPr>
            <p:nvPr/>
          </p:nvSpPr>
          <p:spPr bwMode="auto">
            <a:xfrm>
              <a:off x="8378687" y="4913419"/>
              <a:ext cx="321492" cy="400110"/>
            </a:xfrm>
            <a:prstGeom prst="diamond">
              <a:avLst/>
            </a:prstGeom>
            <a:solidFill>
              <a:schemeClr val="accent1"/>
            </a:solidFill>
            <a:ln w="57150">
              <a:solidFill>
                <a:schemeClr val="accent1"/>
              </a:solidFill>
              <a:round/>
              <a:headEnd/>
              <a:tailEnd/>
            </a:ln>
          </p:spPr>
          <p:txBody>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defTabSz="914400">
                <a:lnSpc>
                  <a:spcPct val="100000"/>
                </a:lnSpc>
                <a:spcBef>
                  <a:spcPct val="0"/>
                </a:spcBef>
                <a:buClrTx/>
                <a:buFontTx/>
                <a:buNone/>
              </a:pPr>
              <a:endParaRPr lang="en-US" altLang="en-US" sz="2400">
                <a:solidFill>
                  <a:srgbClr val="000000"/>
                </a:solidFill>
                <a:latin typeface="Times" panose="02020603050405020304" pitchFamily="18" charset="0"/>
              </a:endParaRPr>
            </a:p>
          </p:txBody>
        </p:sp>
        <p:sp>
          <p:nvSpPr>
            <p:cNvPr id="37975" name="TextBox 29"/>
            <p:cNvSpPr txBox="1">
              <a:spLocks noChangeArrowheads="1"/>
            </p:cNvSpPr>
            <p:nvPr/>
          </p:nvSpPr>
          <p:spPr bwMode="auto">
            <a:xfrm>
              <a:off x="5669367" y="4883427"/>
              <a:ext cx="2710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b="1">
                  <a:solidFill>
                    <a:srgbClr val="FF9933"/>
                  </a:solidFill>
                </a:rPr>
                <a:t>New Rates Effective</a:t>
              </a:r>
            </a:p>
          </p:txBody>
        </p:sp>
      </p:grpSp>
      <p:grpSp>
        <p:nvGrpSpPr>
          <p:cNvPr id="34" name="Group 33"/>
          <p:cNvGrpSpPr>
            <a:grpSpLocks/>
          </p:cNvGrpSpPr>
          <p:nvPr/>
        </p:nvGrpSpPr>
        <p:grpSpPr bwMode="auto">
          <a:xfrm>
            <a:off x="4533257" y="3786187"/>
            <a:ext cx="2381250" cy="461963"/>
            <a:chOff x="4419237" y="2445918"/>
            <a:chExt cx="3959450" cy="461665"/>
          </a:xfrm>
        </p:grpSpPr>
        <p:sp>
          <p:nvSpPr>
            <p:cNvPr id="17" name="Chevron 16"/>
            <p:cNvSpPr>
              <a:spLocks noChangeArrowheads="1"/>
            </p:cNvSpPr>
            <p:nvPr/>
          </p:nvSpPr>
          <p:spPr bwMode="auto">
            <a:xfrm>
              <a:off x="4419237" y="2460197"/>
              <a:ext cx="3959450" cy="391859"/>
            </a:xfrm>
            <a:prstGeom prst="chevron">
              <a:avLst>
                <a:gd name="adj" fmla="val 50007"/>
              </a:avLst>
            </a:prstGeom>
            <a:solidFill>
              <a:srgbClr val="339933"/>
            </a:solidFill>
            <a:ln>
              <a:noFill/>
            </a:ln>
            <a:effectLst>
              <a:outerShdw blurRad="50800" dist="50800" dir="5400000" algn="ctr" rotWithShape="0">
                <a:srgbClr val="7F7F7F">
                  <a:alpha val="74997"/>
                </a:srgbClr>
              </a:outerShdw>
            </a:effectLst>
            <a:extLst>
              <a:ext uri="{91240B29-F687-4F45-9708-019B960494DF}">
                <a14:hiddenLine xmlns:a14="http://schemas.microsoft.com/office/drawing/2010/main" w="57150">
                  <a:solidFill>
                    <a:srgbClr val="000000"/>
                  </a:solidFill>
                  <a:round/>
                  <a:headEnd/>
                  <a:tailEnd/>
                </a14:hiddenLine>
              </a:ext>
            </a:extLst>
          </p:spPr>
          <p:txBody>
            <a:bodyPr lIns="0" tIns="0" rIns="0" bIns="0" anchor="ctr"/>
            <a:lstStyle/>
            <a:p>
              <a:pPr algn="ctr" defTabSz="914400">
                <a:lnSpc>
                  <a:spcPts val="1900"/>
                </a:lnSpc>
                <a:defRPr/>
              </a:pPr>
              <a:endParaRPr lang="en-US" b="1" dirty="0">
                <a:solidFill>
                  <a:srgbClr val="FF9933"/>
                </a:solidFill>
              </a:endParaRPr>
            </a:p>
          </p:txBody>
        </p:sp>
        <p:sp>
          <p:nvSpPr>
            <p:cNvPr id="37973" name="TextBox 31"/>
            <p:cNvSpPr txBox="1">
              <a:spLocks noChangeArrowheads="1"/>
            </p:cNvSpPr>
            <p:nvPr/>
          </p:nvSpPr>
          <p:spPr bwMode="auto">
            <a:xfrm>
              <a:off x="4802299" y="2445918"/>
              <a:ext cx="3330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b="1">
                  <a:solidFill>
                    <a:srgbClr val="FF9933"/>
                  </a:solidFill>
                </a:rPr>
                <a:t>Engage Public </a:t>
              </a:r>
            </a:p>
          </p:txBody>
        </p:sp>
      </p:grpSp>
      <p:grpSp>
        <p:nvGrpSpPr>
          <p:cNvPr id="41" name="Group 40"/>
          <p:cNvGrpSpPr>
            <a:grpSpLocks/>
          </p:cNvGrpSpPr>
          <p:nvPr/>
        </p:nvGrpSpPr>
        <p:grpSpPr bwMode="auto">
          <a:xfrm>
            <a:off x="2575870" y="4306887"/>
            <a:ext cx="4600575" cy="461963"/>
            <a:chOff x="2462343" y="3902765"/>
            <a:chExt cx="4601194" cy="461665"/>
          </a:xfrm>
        </p:grpSpPr>
        <p:sp>
          <p:nvSpPr>
            <p:cNvPr id="37970" name="Diamond 38"/>
            <p:cNvSpPr>
              <a:spLocks noChangeArrowheads="1"/>
            </p:cNvSpPr>
            <p:nvPr/>
          </p:nvSpPr>
          <p:spPr bwMode="auto">
            <a:xfrm>
              <a:off x="6742045" y="3932757"/>
              <a:ext cx="321492" cy="400110"/>
            </a:xfrm>
            <a:prstGeom prst="diamond">
              <a:avLst/>
            </a:prstGeom>
            <a:solidFill>
              <a:schemeClr val="accent1"/>
            </a:solidFill>
            <a:ln w="57150">
              <a:solidFill>
                <a:schemeClr val="accent1"/>
              </a:solidFill>
              <a:round/>
              <a:headEnd/>
              <a:tailEnd/>
            </a:ln>
          </p:spPr>
          <p:txBody>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defTabSz="914400">
                <a:lnSpc>
                  <a:spcPct val="100000"/>
                </a:lnSpc>
                <a:spcBef>
                  <a:spcPct val="0"/>
                </a:spcBef>
                <a:buClrTx/>
                <a:buFontTx/>
                <a:buNone/>
              </a:pPr>
              <a:endParaRPr lang="en-US" altLang="en-US" sz="2400">
                <a:solidFill>
                  <a:srgbClr val="000000"/>
                </a:solidFill>
                <a:latin typeface="Times" panose="02020603050405020304" pitchFamily="18" charset="0"/>
              </a:endParaRPr>
            </a:p>
          </p:txBody>
        </p:sp>
        <p:sp>
          <p:nvSpPr>
            <p:cNvPr id="37971" name="TextBox 39"/>
            <p:cNvSpPr txBox="1">
              <a:spLocks noChangeArrowheads="1"/>
            </p:cNvSpPr>
            <p:nvPr/>
          </p:nvSpPr>
          <p:spPr bwMode="auto">
            <a:xfrm>
              <a:off x="2462343" y="3902765"/>
              <a:ext cx="4345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b="1">
                  <a:solidFill>
                    <a:srgbClr val="FF9933"/>
                  </a:solidFill>
                </a:rPr>
                <a:t>BWS Board Considers New Rates</a:t>
              </a:r>
            </a:p>
          </p:txBody>
        </p:sp>
      </p:grpSp>
      <p:sp>
        <p:nvSpPr>
          <p:cNvPr id="38" name="TextBox 37"/>
          <p:cNvSpPr txBox="1">
            <a:spLocks noChangeArrowheads="1"/>
          </p:cNvSpPr>
          <p:nvPr/>
        </p:nvSpPr>
        <p:spPr bwMode="auto">
          <a:xfrm>
            <a:off x="1518595" y="1936750"/>
            <a:ext cx="1939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600"/>
              </a:spcBef>
              <a:buClr>
                <a:srgbClr val="007F7B"/>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5000"/>
              </a:lnSpc>
              <a:spcBef>
                <a:spcPts val="400"/>
              </a:spcBef>
              <a:buClr>
                <a:srgbClr val="007F7B"/>
              </a:buClr>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5000"/>
              </a:lnSpc>
              <a:spcBef>
                <a:spcPts val="400"/>
              </a:spcBef>
              <a:buClr>
                <a:srgbClr val="007F7B"/>
              </a:buClr>
              <a:buSzPct val="80000"/>
              <a:buFont typeface="Wingdings" panose="05000000000000000000" pitchFamily="2" charset="2"/>
              <a:buChar char="S"/>
              <a:defRPr sz="2400" i="1">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5000"/>
              </a:lnSpc>
              <a:spcBef>
                <a:spcPts val="400"/>
              </a:spcBef>
              <a:buClr>
                <a:srgbClr val="007F7B"/>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5000"/>
              </a:lnSpc>
              <a:spcBef>
                <a:spcPts val="400"/>
              </a:spcBef>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lnSpc>
                <a:spcPct val="95000"/>
              </a:lnSpc>
              <a:spcBef>
                <a:spcPts val="400"/>
              </a:spcBef>
              <a:spcAft>
                <a:spcPct val="0"/>
              </a:spcAft>
              <a:buClr>
                <a:srgbClr val="007F7B"/>
              </a:buClr>
              <a:buSzPct val="80000"/>
              <a:buFont typeface="Wingdings" panose="05000000000000000000" pitchFamily="2" charset="2"/>
              <a:buChar char="S"/>
              <a:defRPr sz="2000" 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00000"/>
              </a:lnSpc>
              <a:spcBef>
                <a:spcPct val="0"/>
              </a:spcBef>
              <a:buClrTx/>
              <a:buFontTx/>
              <a:buNone/>
            </a:pPr>
            <a:r>
              <a:rPr lang="en-US" altLang="en-US" sz="2400" b="1" dirty="0">
                <a:solidFill>
                  <a:srgbClr val="FF9933"/>
                </a:solidFill>
              </a:rPr>
              <a:t>Financial Plan</a:t>
            </a:r>
          </a:p>
          <a:p>
            <a:pPr>
              <a:lnSpc>
                <a:spcPct val="100000"/>
              </a:lnSpc>
              <a:spcBef>
                <a:spcPct val="0"/>
              </a:spcBef>
              <a:buClrTx/>
              <a:buFontTx/>
              <a:buNone/>
            </a:pPr>
            <a:endParaRPr lang="en-US" altLang="en-US" sz="2400" dirty="0">
              <a:solidFill>
                <a:srgbClr val="000000"/>
              </a:solidFill>
            </a:endParaRPr>
          </a:p>
        </p:txBody>
      </p:sp>
    </p:spTree>
    <p:extLst>
      <p:ext uri="{BB962C8B-B14F-4D97-AF65-F5344CB8AC3E}">
        <p14:creationId xmlns:p14="http://schemas.microsoft.com/office/powerpoint/2010/main" val="6347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Advisory Group</a:t>
            </a:r>
            <a:endParaRPr lang="en-US" dirty="0"/>
          </a:p>
        </p:txBody>
      </p:sp>
      <p:sp>
        <p:nvSpPr>
          <p:cNvPr id="6" name="Content Placeholder 2"/>
          <p:cNvSpPr>
            <a:spLocks noGrp="1"/>
          </p:cNvSpPr>
          <p:nvPr>
            <p:ph idx="1"/>
          </p:nvPr>
        </p:nvSpPr>
        <p:spPr>
          <a:xfrm>
            <a:off x="457200" y="2057400"/>
            <a:ext cx="8229600" cy="4495800"/>
          </a:xfrm>
        </p:spPr>
        <p:txBody>
          <a:bodyPr/>
          <a:lstStyle/>
          <a:p>
            <a:pPr marL="0" indent="0">
              <a:buNone/>
            </a:pPr>
            <a:r>
              <a:rPr lang="en-US" b="1" dirty="0" smtClean="0"/>
              <a:t>Public Engagement</a:t>
            </a:r>
          </a:p>
          <a:p>
            <a:r>
              <a:rPr lang="en-US" sz="2000" kern="1200" dirty="0" smtClean="0"/>
              <a:t>Established a Stakeholder Advisory Group (SAG) in April 2015</a:t>
            </a:r>
          </a:p>
          <a:p>
            <a:pPr lvl="1"/>
            <a:r>
              <a:rPr lang="en-US" sz="2000" kern="1200" dirty="0" smtClean="0"/>
              <a:t>Created to improve the public’s</a:t>
            </a:r>
            <a:br>
              <a:rPr lang="en-US" sz="2000" kern="1200" dirty="0" smtClean="0"/>
            </a:br>
            <a:r>
              <a:rPr lang="en-US" sz="2000" kern="1200" dirty="0" smtClean="0"/>
              <a:t>understanding of our complex water</a:t>
            </a:r>
            <a:br>
              <a:rPr lang="en-US" sz="2000" kern="1200" dirty="0" smtClean="0"/>
            </a:br>
            <a:r>
              <a:rPr lang="en-US" sz="2000" kern="1200" dirty="0" smtClean="0"/>
              <a:t>issues and to seek input on our</a:t>
            </a:r>
            <a:br>
              <a:rPr lang="en-US" sz="2000" kern="1200" dirty="0" smtClean="0"/>
            </a:br>
            <a:r>
              <a:rPr lang="en-US" sz="2000" kern="1200" dirty="0" smtClean="0"/>
              <a:t>Water Master Plan, Financial Plan</a:t>
            </a:r>
          </a:p>
          <a:p>
            <a:pPr lvl="1"/>
            <a:r>
              <a:rPr lang="en-US" sz="2000" kern="1200" dirty="0" smtClean="0"/>
              <a:t>and Rate Study.</a:t>
            </a:r>
          </a:p>
          <a:p>
            <a:pPr lvl="1"/>
            <a:r>
              <a:rPr lang="en-US" sz="2000" kern="1200" dirty="0" smtClean="0"/>
              <a:t>Consists of 28 community/business</a:t>
            </a:r>
            <a:br>
              <a:rPr lang="en-US" sz="2000" kern="1200" dirty="0" smtClean="0"/>
            </a:br>
            <a:r>
              <a:rPr lang="en-US" sz="2000" kern="1200" dirty="0" smtClean="0"/>
              <a:t>leaders from various industries</a:t>
            </a:r>
            <a:br>
              <a:rPr lang="en-US" sz="2000" kern="1200" dirty="0" smtClean="0"/>
            </a:br>
            <a:r>
              <a:rPr lang="en-US" sz="2000" kern="1200" dirty="0" smtClean="0"/>
              <a:t>and interests.</a:t>
            </a:r>
          </a:p>
          <a:p>
            <a:pPr lvl="1"/>
            <a:r>
              <a:rPr lang="en-US" sz="2000" kern="1200" dirty="0"/>
              <a:t>Members provide </a:t>
            </a:r>
            <a:r>
              <a:rPr lang="en-US" sz="2000" kern="1200" dirty="0" smtClean="0"/>
              <a:t>recommendations </a:t>
            </a:r>
            <a:r>
              <a:rPr lang="en-US" sz="2000" kern="1200" dirty="0"/>
              <a:t>on the </a:t>
            </a:r>
            <a:r>
              <a:rPr lang="en-US" sz="2000" kern="1200" dirty="0" smtClean="0"/>
              <a:t>Water Master Plan (WMP) </a:t>
            </a:r>
            <a:r>
              <a:rPr lang="en-US" sz="2000" kern="1200" dirty="0"/>
              <a:t>and other BWS initiatives </a:t>
            </a:r>
            <a:r>
              <a:rPr lang="en-US" sz="2000" kern="1200" dirty="0" smtClean="0"/>
              <a:t>for BWS staff and Board to fully consider.</a:t>
            </a:r>
            <a:endParaRPr lang="en-US" sz="2000" kern="1200" dirty="0"/>
          </a:p>
          <a:p>
            <a:pPr lvl="1"/>
            <a:endParaRPr lang="en-US" sz="2000" kern="120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053"/>
          <a:stretch/>
        </p:blipFill>
        <p:spPr>
          <a:xfrm>
            <a:off x="5486400" y="3048000"/>
            <a:ext cx="3276600" cy="2234045"/>
          </a:xfrm>
          <a:prstGeom prst="rect">
            <a:avLst/>
          </a:prstGeom>
        </p:spPr>
      </p:pic>
    </p:spTree>
    <p:extLst>
      <p:ext uri="{BB962C8B-B14F-4D97-AF65-F5344CB8AC3E}">
        <p14:creationId xmlns:p14="http://schemas.microsoft.com/office/powerpoint/2010/main" val="1038201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04800" y="1046279"/>
            <a:ext cx="8534400" cy="955441"/>
          </a:xfrm>
          <a:prstGeom prst="roundRect">
            <a:avLst/>
          </a:prstGeom>
          <a:solidFill>
            <a:srgbClr val="93E3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800" b="1" smtClean="0">
                <a:solidFill>
                  <a:srgbClr val="000000"/>
                </a:solidFill>
                <a:latin typeface="Arial Narrow" panose="020B0606020202030204" pitchFamily="34" charset="0"/>
              </a:rPr>
              <a:t>The 27 </a:t>
            </a:r>
            <a:r>
              <a:rPr lang="en-US" sz="2800" b="1" dirty="0" smtClean="0">
                <a:solidFill>
                  <a:srgbClr val="000000"/>
                </a:solidFill>
                <a:latin typeface="Arial Narrow" panose="020B0606020202030204" pitchFamily="34" charset="0"/>
              </a:rPr>
              <a:t>Stakeholder Advisory Group members         </a:t>
            </a:r>
          </a:p>
          <a:p>
            <a:pPr algn="ctr"/>
            <a:r>
              <a:rPr lang="en-US" sz="2800" b="1" dirty="0">
                <a:solidFill>
                  <a:srgbClr val="000000"/>
                </a:solidFill>
                <a:latin typeface="Arial Narrow" panose="020B0606020202030204" pitchFamily="34" charset="0"/>
              </a:rPr>
              <a:t>r</a:t>
            </a:r>
            <a:r>
              <a:rPr lang="en-US" sz="2800" b="1" dirty="0" smtClean="0">
                <a:solidFill>
                  <a:srgbClr val="000000"/>
                </a:solidFill>
                <a:latin typeface="Arial Narrow" panose="020B0606020202030204" pitchFamily="34" charset="0"/>
              </a:rPr>
              <a:t>epresent diverse communities </a:t>
            </a:r>
            <a:r>
              <a:rPr lang="en-US" sz="2800" b="1" dirty="0">
                <a:solidFill>
                  <a:srgbClr val="000000"/>
                </a:solidFill>
                <a:latin typeface="Arial Narrow" panose="020B0606020202030204" pitchFamily="34" charset="0"/>
              </a:rPr>
              <a:t>and interests.</a:t>
            </a:r>
          </a:p>
        </p:txBody>
      </p:sp>
      <p:sp>
        <p:nvSpPr>
          <p:cNvPr id="21" name="Rectangle 20"/>
          <p:cNvSpPr/>
          <p:nvPr/>
        </p:nvSpPr>
        <p:spPr>
          <a:xfrm>
            <a:off x="307975" y="2057400"/>
            <a:ext cx="4264025" cy="4866910"/>
          </a:xfrm>
          <a:prstGeom prst="rect">
            <a:avLst/>
          </a:prstGeom>
        </p:spPr>
        <p:txBody>
          <a:bodyPr wrap="square" lIns="0" tIns="0" rIns="0" bIns="91440">
            <a:spAutoFit/>
          </a:bodyPr>
          <a:lstStyle/>
          <a:p>
            <a:pPr>
              <a:lnSpc>
                <a:spcPts val="2500"/>
              </a:lnSpc>
              <a:tabLst>
                <a:tab pos="1371600" algn="l"/>
              </a:tabLst>
            </a:pPr>
            <a:r>
              <a:rPr lang="en-US" sz="1600" b="1" dirty="0">
                <a:solidFill>
                  <a:srgbClr val="000000"/>
                </a:solidFill>
                <a:latin typeface="Arial Narrow" panose="020B0606020202030204" pitchFamily="34" charset="0"/>
              </a:rPr>
              <a:t>Jackie Boland</a:t>
            </a:r>
            <a:r>
              <a:rPr lang="en-US" sz="1600" dirty="0">
                <a:solidFill>
                  <a:srgbClr val="000000"/>
                </a:solidFill>
                <a:latin typeface="Arial Narrow" panose="020B0606020202030204" pitchFamily="34" charset="0"/>
              </a:rPr>
              <a:t>	AARP Hawaii	</a:t>
            </a:r>
          </a:p>
          <a:p>
            <a:pPr>
              <a:lnSpc>
                <a:spcPts val="2500"/>
              </a:lnSpc>
              <a:tabLst>
                <a:tab pos="1371600" algn="l"/>
              </a:tabLst>
            </a:pPr>
            <a:r>
              <a:rPr lang="en-US" sz="1600" b="1" dirty="0">
                <a:solidFill>
                  <a:srgbClr val="000000"/>
                </a:solidFill>
                <a:latin typeface="Arial Narrow" panose="020B0606020202030204" pitchFamily="34" charset="0"/>
              </a:rPr>
              <a:t>Pono Chong</a:t>
            </a:r>
            <a:r>
              <a:rPr lang="en-US" sz="1600" dirty="0">
                <a:solidFill>
                  <a:srgbClr val="000000"/>
                </a:solidFill>
                <a:latin typeface="Arial Narrow" panose="020B0606020202030204" pitchFamily="34" charset="0"/>
              </a:rPr>
              <a:t>	Chamber of Commerce Hawaii</a:t>
            </a:r>
            <a:br>
              <a:rPr lang="en-US" sz="1600" dirty="0">
                <a:solidFill>
                  <a:srgbClr val="000000"/>
                </a:solidFill>
                <a:latin typeface="Arial Narrow" panose="020B0606020202030204" pitchFamily="34" charset="0"/>
              </a:rPr>
            </a:br>
            <a:r>
              <a:rPr lang="en-US" sz="1600" b="1" dirty="0">
                <a:solidFill>
                  <a:srgbClr val="000000"/>
                </a:solidFill>
                <a:latin typeface="Arial Narrow" panose="020B0606020202030204" pitchFamily="34" charset="0"/>
              </a:rPr>
              <a:t>Bill Clark</a:t>
            </a:r>
            <a:r>
              <a:rPr lang="en-US" sz="1600" dirty="0">
                <a:solidFill>
                  <a:srgbClr val="000000"/>
                </a:solidFill>
                <a:latin typeface="Arial Narrow" panose="020B0606020202030204" pitchFamily="34" charset="0"/>
              </a:rPr>
              <a:t>	Resident of Council District 6</a:t>
            </a:r>
          </a:p>
          <a:p>
            <a:pPr>
              <a:lnSpc>
                <a:spcPts val="2500"/>
              </a:lnSpc>
              <a:tabLst>
                <a:tab pos="1371600" algn="l"/>
              </a:tabLst>
            </a:pPr>
            <a:r>
              <a:rPr lang="en-US" sz="1600" b="1" dirty="0">
                <a:solidFill>
                  <a:srgbClr val="000000"/>
                </a:solidFill>
                <a:latin typeface="Arial Narrow" panose="020B0606020202030204" pitchFamily="34" charset="0"/>
              </a:rPr>
              <a:t>Tim </a:t>
            </a:r>
            <a:r>
              <a:rPr lang="en-US" sz="1600" b="1" dirty="0" err="1">
                <a:solidFill>
                  <a:srgbClr val="000000"/>
                </a:solidFill>
                <a:latin typeface="Arial Narrow" panose="020B0606020202030204" pitchFamily="34" charset="0"/>
              </a:rPr>
              <a:t>Brauer</a:t>
            </a:r>
            <a:r>
              <a:rPr lang="en-US" sz="1600" dirty="0">
                <a:solidFill>
                  <a:srgbClr val="000000"/>
                </a:solidFill>
                <a:latin typeface="Arial Narrow" panose="020B0606020202030204" pitchFamily="34" charset="0"/>
              </a:rPr>
              <a:t>	James Campbell Properties, LLC</a:t>
            </a:r>
          </a:p>
          <a:p>
            <a:pPr>
              <a:lnSpc>
                <a:spcPts val="2500"/>
              </a:lnSpc>
              <a:tabLst>
                <a:tab pos="1371600" algn="l"/>
              </a:tabLst>
            </a:pPr>
            <a:r>
              <a:rPr lang="en-US" sz="1600" b="1" dirty="0">
                <a:solidFill>
                  <a:srgbClr val="000000"/>
                </a:solidFill>
                <a:latin typeface="Arial Narrow" panose="020B0606020202030204" pitchFamily="34" charset="0"/>
              </a:rPr>
              <a:t>Mark Fox</a:t>
            </a:r>
            <a:r>
              <a:rPr lang="en-US" sz="1600" dirty="0">
                <a:solidFill>
                  <a:srgbClr val="000000"/>
                </a:solidFill>
                <a:latin typeface="Arial Narrow" panose="020B0606020202030204" pitchFamily="34" charset="0"/>
              </a:rPr>
              <a:t>	The Nature Conservancy of Hawaii</a:t>
            </a:r>
          </a:p>
          <a:p>
            <a:pPr>
              <a:lnSpc>
                <a:spcPts val="2500"/>
              </a:lnSpc>
              <a:tabLst>
                <a:tab pos="1371600" algn="l"/>
              </a:tabLst>
            </a:pPr>
            <a:r>
              <a:rPr lang="fr-FR" sz="1600" b="1" dirty="0">
                <a:solidFill>
                  <a:srgbClr val="000000"/>
                </a:solidFill>
                <a:latin typeface="Arial Narrow" panose="020B0606020202030204" pitchFamily="34" charset="0"/>
              </a:rPr>
              <a:t>Gregg Fraser</a:t>
            </a:r>
            <a:r>
              <a:rPr lang="fr-FR" sz="1600" dirty="0">
                <a:solidFill>
                  <a:srgbClr val="000000"/>
                </a:solidFill>
                <a:latin typeface="Arial Narrow" panose="020B0606020202030204" pitchFamily="34" charset="0"/>
              </a:rPr>
              <a:t>	Hawaii Restaurant Association</a:t>
            </a:r>
          </a:p>
          <a:p>
            <a:pPr>
              <a:lnSpc>
                <a:spcPts val="2500"/>
              </a:lnSpc>
              <a:tabLst>
                <a:tab pos="1371600" algn="l"/>
              </a:tabLst>
            </a:pPr>
            <a:r>
              <a:rPr lang="en-US" sz="1600" b="1" dirty="0">
                <a:solidFill>
                  <a:srgbClr val="000000"/>
                </a:solidFill>
                <a:latin typeface="Arial Narrow" panose="020B0606020202030204" pitchFamily="34" charset="0"/>
              </a:rPr>
              <a:t>Neil Hannahs</a:t>
            </a:r>
            <a:r>
              <a:rPr lang="en-US" sz="1600" dirty="0">
                <a:solidFill>
                  <a:srgbClr val="000000"/>
                </a:solidFill>
                <a:latin typeface="Arial Narrow" panose="020B0606020202030204" pitchFamily="34" charset="0"/>
              </a:rPr>
              <a:t>	Kamehameha Schools	</a:t>
            </a:r>
          </a:p>
          <a:p>
            <a:pPr>
              <a:lnSpc>
                <a:spcPts val="2500"/>
              </a:lnSpc>
              <a:tabLst>
                <a:tab pos="1371600" algn="l"/>
              </a:tabLst>
            </a:pPr>
            <a:r>
              <a:rPr lang="en-US" sz="1600" b="1" dirty="0">
                <a:solidFill>
                  <a:srgbClr val="000000"/>
                </a:solidFill>
                <a:latin typeface="Arial Narrow" panose="020B0606020202030204" pitchFamily="34" charset="0"/>
              </a:rPr>
              <a:t>John Reppun</a:t>
            </a:r>
            <a:r>
              <a:rPr lang="en-US" sz="1600" dirty="0">
                <a:solidFill>
                  <a:srgbClr val="000000"/>
                </a:solidFill>
                <a:latin typeface="Arial Narrow" panose="020B0606020202030204" pitchFamily="34" charset="0"/>
              </a:rPr>
              <a:t>	Resident of Council District 3</a:t>
            </a:r>
          </a:p>
          <a:p>
            <a:pPr>
              <a:lnSpc>
                <a:spcPts val="2500"/>
              </a:lnSpc>
              <a:tabLst>
                <a:tab pos="1371600" algn="l"/>
              </a:tabLst>
            </a:pPr>
            <a:r>
              <a:rPr lang="en-US" sz="1600" b="1" dirty="0">
                <a:solidFill>
                  <a:srgbClr val="000000"/>
                </a:solidFill>
                <a:latin typeface="Arial Narrow" panose="020B0606020202030204" pitchFamily="34" charset="0"/>
              </a:rPr>
              <a:t>Gladys </a:t>
            </a:r>
            <a:r>
              <a:rPr lang="en-US" sz="1600" b="1" dirty="0" err="1">
                <a:solidFill>
                  <a:srgbClr val="000000"/>
                </a:solidFill>
                <a:latin typeface="Arial Narrow" panose="020B0606020202030204" pitchFamily="34" charset="0"/>
              </a:rPr>
              <a:t>Marrone</a:t>
            </a:r>
            <a:r>
              <a:rPr lang="en-US" sz="1600" dirty="0">
                <a:solidFill>
                  <a:srgbClr val="000000"/>
                </a:solidFill>
                <a:latin typeface="Arial Narrow" panose="020B0606020202030204" pitchFamily="34" charset="0"/>
              </a:rPr>
              <a:t>	Building Industry Association of Hawaii</a:t>
            </a:r>
          </a:p>
          <a:p>
            <a:pPr>
              <a:lnSpc>
                <a:spcPts val="2500"/>
              </a:lnSpc>
              <a:tabLst>
                <a:tab pos="1371600" algn="l"/>
              </a:tabLst>
            </a:pPr>
            <a:r>
              <a:rPr lang="en-US" sz="1600" b="1" dirty="0">
                <a:solidFill>
                  <a:srgbClr val="000000"/>
                </a:solidFill>
                <a:latin typeface="Arial Narrow" panose="020B0606020202030204" pitchFamily="34" charset="0"/>
              </a:rPr>
              <a:t>Shari Ishikawa</a:t>
            </a:r>
            <a:r>
              <a:rPr lang="en-US" sz="1600" dirty="0">
                <a:solidFill>
                  <a:srgbClr val="000000"/>
                </a:solidFill>
                <a:latin typeface="Arial Narrow" panose="020B0606020202030204" pitchFamily="34" charset="0"/>
              </a:rPr>
              <a:t>	Hawaiian Electric Co.</a:t>
            </a:r>
          </a:p>
          <a:p>
            <a:pPr>
              <a:lnSpc>
                <a:spcPts val="2500"/>
              </a:lnSpc>
              <a:tabLst>
                <a:tab pos="1371600" algn="l"/>
              </a:tabLst>
            </a:pPr>
            <a:r>
              <a:rPr lang="en-US" sz="1600" b="1" dirty="0">
                <a:solidFill>
                  <a:srgbClr val="000000"/>
                </a:solidFill>
                <a:latin typeface="Arial Narrow" panose="020B0606020202030204" pitchFamily="34" charset="0"/>
              </a:rPr>
              <a:t>Micah Kane</a:t>
            </a:r>
            <a:r>
              <a:rPr lang="en-US" sz="1600" dirty="0">
                <a:solidFill>
                  <a:srgbClr val="000000"/>
                </a:solidFill>
                <a:latin typeface="Arial Narrow" panose="020B0606020202030204" pitchFamily="34" charset="0"/>
              </a:rPr>
              <a:t>	Community Representative</a:t>
            </a:r>
          </a:p>
          <a:p>
            <a:pPr>
              <a:lnSpc>
                <a:spcPts val="2500"/>
              </a:lnSpc>
              <a:tabLst>
                <a:tab pos="1371600" algn="l"/>
              </a:tabLst>
            </a:pPr>
            <a:r>
              <a:rPr lang="en-US" sz="1600" b="1" dirty="0">
                <a:solidFill>
                  <a:srgbClr val="000000"/>
                </a:solidFill>
                <a:latin typeface="Arial Narrow" panose="020B0606020202030204" pitchFamily="34" charset="0"/>
              </a:rPr>
              <a:t>Will Kane</a:t>
            </a:r>
            <a:r>
              <a:rPr lang="en-US" sz="1600" dirty="0">
                <a:solidFill>
                  <a:srgbClr val="000000"/>
                </a:solidFill>
                <a:latin typeface="Arial Narrow" panose="020B0606020202030204" pitchFamily="34" charset="0"/>
              </a:rPr>
              <a:t>	Mililani Town Community Association</a:t>
            </a:r>
          </a:p>
          <a:p>
            <a:pPr>
              <a:lnSpc>
                <a:spcPts val="2500"/>
              </a:lnSpc>
              <a:tabLst>
                <a:tab pos="1371600" algn="l"/>
              </a:tabLst>
            </a:pPr>
            <a:r>
              <a:rPr lang="en-US" sz="1600" b="1" dirty="0">
                <a:solidFill>
                  <a:srgbClr val="000000"/>
                </a:solidFill>
                <a:latin typeface="Arial Narrow" panose="020B0606020202030204" pitchFamily="34" charset="0"/>
              </a:rPr>
              <a:t>Ralph Mesick</a:t>
            </a:r>
            <a:r>
              <a:rPr lang="en-US" sz="1600" dirty="0">
                <a:solidFill>
                  <a:srgbClr val="000000"/>
                </a:solidFill>
                <a:latin typeface="Arial Narrow" panose="020B0606020202030204" pitchFamily="34" charset="0"/>
              </a:rPr>
              <a:t>	First Hawaiian Bank</a:t>
            </a:r>
          </a:p>
          <a:p>
            <a:pPr>
              <a:lnSpc>
                <a:spcPts val="2500"/>
              </a:lnSpc>
              <a:tabLst>
                <a:tab pos="1371600" algn="l"/>
              </a:tabLst>
            </a:pPr>
            <a:r>
              <a:rPr lang="en-US" sz="1600" b="1" dirty="0">
                <a:solidFill>
                  <a:srgbClr val="000000"/>
                </a:solidFill>
                <a:latin typeface="Arial Narrow" panose="020B0606020202030204" pitchFamily="34" charset="0"/>
              </a:rPr>
              <a:t>Helen Nakano</a:t>
            </a:r>
            <a:r>
              <a:rPr lang="en-US" sz="1600" dirty="0">
                <a:solidFill>
                  <a:srgbClr val="000000"/>
                </a:solidFill>
                <a:latin typeface="Arial Narrow" panose="020B0606020202030204" pitchFamily="34" charset="0"/>
              </a:rPr>
              <a:t>	Resident of Council District 5</a:t>
            </a:r>
          </a:p>
          <a:p>
            <a:pPr>
              <a:lnSpc>
                <a:spcPts val="2500"/>
              </a:lnSpc>
              <a:tabLst>
                <a:tab pos="1371600" algn="l"/>
              </a:tabLst>
            </a:pPr>
            <a:r>
              <a:rPr lang="en-US" sz="1600" dirty="0">
                <a:solidFill>
                  <a:srgbClr val="000000"/>
                </a:solidFill>
                <a:latin typeface="Arial Narrow" panose="020B0606020202030204" pitchFamily="34" charset="0"/>
              </a:rPr>
              <a:t>	</a:t>
            </a:r>
          </a:p>
        </p:txBody>
      </p:sp>
      <p:sp>
        <p:nvSpPr>
          <p:cNvPr id="23" name="Rectangle 22"/>
          <p:cNvSpPr/>
          <p:nvPr/>
        </p:nvSpPr>
        <p:spPr>
          <a:xfrm>
            <a:off x="4953000" y="2057400"/>
            <a:ext cx="3871913" cy="4260141"/>
          </a:xfrm>
          <a:prstGeom prst="rect">
            <a:avLst/>
          </a:prstGeom>
        </p:spPr>
        <p:txBody>
          <a:bodyPr wrap="square" lIns="0" tIns="0" rIns="0" bIns="91440">
            <a:spAutoFit/>
          </a:bodyPr>
          <a:lstStyle/>
          <a:p>
            <a:pPr>
              <a:lnSpc>
                <a:spcPts val="2500"/>
              </a:lnSpc>
              <a:tabLst>
                <a:tab pos="1604963" algn="l"/>
              </a:tabLst>
            </a:pPr>
            <a:r>
              <a:rPr lang="en-US" sz="1600" b="1" dirty="0" smtClean="0">
                <a:solidFill>
                  <a:srgbClr val="000000"/>
                </a:solidFill>
                <a:latin typeface="Arial Narrow" panose="020B0606020202030204" pitchFamily="34" charset="0"/>
              </a:rPr>
              <a:t>Robbie </a:t>
            </a:r>
            <a:r>
              <a:rPr lang="en-US" sz="1600" b="1" dirty="0">
                <a:solidFill>
                  <a:srgbClr val="000000"/>
                </a:solidFill>
                <a:latin typeface="Arial Narrow" panose="020B0606020202030204" pitchFamily="34" charset="0"/>
              </a:rPr>
              <a:t>Nicholas</a:t>
            </a:r>
            <a:r>
              <a:rPr lang="en-US" sz="1600" dirty="0">
                <a:solidFill>
                  <a:srgbClr val="000000"/>
                </a:solidFill>
                <a:latin typeface="Arial Narrow" panose="020B0606020202030204" pitchFamily="34" charset="0"/>
              </a:rPr>
              <a:t>	</a:t>
            </a:r>
            <a:r>
              <a:rPr lang="en-US" sz="1600" dirty="0" smtClean="0">
                <a:solidFill>
                  <a:srgbClr val="000000"/>
                </a:solidFill>
                <a:latin typeface="Arial Narrow" panose="020B0606020202030204" pitchFamily="34" charset="0"/>
              </a:rPr>
              <a:t>Community Representative</a:t>
            </a:r>
            <a:r>
              <a:rPr lang="en-US" sz="1600" dirty="0">
                <a:solidFill>
                  <a:srgbClr val="000000"/>
                </a:solidFill>
                <a:latin typeface="Arial Narrow" panose="020B0606020202030204" pitchFamily="34" charset="0"/>
              </a:rPr>
              <a:t/>
            </a:r>
            <a:br>
              <a:rPr lang="en-US" sz="1600" dirty="0">
                <a:solidFill>
                  <a:srgbClr val="000000"/>
                </a:solidFill>
                <a:latin typeface="Arial Narrow" panose="020B0606020202030204" pitchFamily="34" charset="0"/>
              </a:rPr>
            </a:br>
            <a:r>
              <a:rPr lang="en-US" sz="1600" b="1" dirty="0">
                <a:solidFill>
                  <a:srgbClr val="000000"/>
                </a:solidFill>
                <a:latin typeface="Arial Narrow" panose="020B0606020202030204" pitchFamily="34" charset="0"/>
              </a:rPr>
              <a:t>Dean Okimoto</a:t>
            </a:r>
            <a:r>
              <a:rPr lang="en-US" sz="1600" dirty="0">
                <a:solidFill>
                  <a:srgbClr val="000000"/>
                </a:solidFill>
                <a:latin typeface="Arial Narrow" panose="020B0606020202030204" pitchFamily="34" charset="0"/>
              </a:rPr>
              <a:t>	Nalo Farms Inc.	</a:t>
            </a:r>
          </a:p>
          <a:p>
            <a:pPr>
              <a:lnSpc>
                <a:spcPts val="2500"/>
              </a:lnSpc>
              <a:tabLst>
                <a:tab pos="1604963" algn="l"/>
              </a:tabLst>
            </a:pPr>
            <a:r>
              <a:rPr lang="en-US" sz="1600" b="1" dirty="0">
                <a:solidFill>
                  <a:srgbClr val="000000"/>
                </a:solidFill>
                <a:latin typeface="Arial Narrow" panose="020B0606020202030204" pitchFamily="34" charset="0"/>
              </a:rPr>
              <a:t>Alison </a:t>
            </a:r>
            <a:r>
              <a:rPr lang="en-US" sz="1600" b="1" dirty="0" err="1">
                <a:solidFill>
                  <a:srgbClr val="000000"/>
                </a:solidFill>
                <a:latin typeface="Arial Narrow" panose="020B0606020202030204" pitchFamily="34" charset="0"/>
              </a:rPr>
              <a:t>Omura</a:t>
            </a:r>
            <a:r>
              <a:rPr lang="en-US" sz="1600" dirty="0">
                <a:solidFill>
                  <a:srgbClr val="000000"/>
                </a:solidFill>
                <a:latin typeface="Arial Narrow" panose="020B0606020202030204" pitchFamily="34" charset="0"/>
              </a:rPr>
              <a:t>	Coca-Cola Bottling Co.	</a:t>
            </a:r>
          </a:p>
          <a:p>
            <a:pPr>
              <a:lnSpc>
                <a:spcPts val="2500"/>
              </a:lnSpc>
              <a:tabLst>
                <a:tab pos="1604963" algn="l"/>
              </a:tabLst>
            </a:pPr>
            <a:r>
              <a:rPr lang="en-US" sz="1600" b="1" dirty="0" smtClean="0">
                <a:solidFill>
                  <a:srgbClr val="000000"/>
                </a:solidFill>
                <a:latin typeface="Arial Narrow" panose="020B0606020202030204" pitchFamily="34" charset="0"/>
              </a:rPr>
              <a:t>Bob </a:t>
            </a:r>
            <a:r>
              <a:rPr lang="en-US" sz="1600" b="1" dirty="0" err="1" smtClean="0">
                <a:solidFill>
                  <a:srgbClr val="000000"/>
                </a:solidFill>
                <a:latin typeface="Arial Narrow" panose="020B0606020202030204" pitchFamily="34" charset="0"/>
              </a:rPr>
              <a:t>Leinau</a:t>
            </a:r>
            <a:r>
              <a:rPr lang="en-US" sz="1600" dirty="0">
                <a:solidFill>
                  <a:srgbClr val="000000"/>
                </a:solidFill>
                <a:latin typeface="Arial Narrow" panose="020B0606020202030204" pitchFamily="34" charset="0"/>
              </a:rPr>
              <a:t>	Resident of Council District 2</a:t>
            </a:r>
          </a:p>
          <a:p>
            <a:pPr>
              <a:lnSpc>
                <a:spcPts val="2500"/>
              </a:lnSpc>
              <a:tabLst>
                <a:tab pos="1604963" algn="l"/>
              </a:tabLst>
            </a:pPr>
            <a:r>
              <a:rPr lang="en-US" sz="1600" b="1" dirty="0">
                <a:solidFill>
                  <a:srgbClr val="000000"/>
                </a:solidFill>
                <a:latin typeface="Arial Narrow" panose="020B0606020202030204" pitchFamily="34" charset="0"/>
              </a:rPr>
              <a:t>Dick Poirier </a:t>
            </a:r>
            <a:r>
              <a:rPr lang="en-US" sz="1600" dirty="0">
                <a:solidFill>
                  <a:srgbClr val="000000"/>
                </a:solidFill>
                <a:latin typeface="Arial Narrow" panose="020B0606020202030204" pitchFamily="34" charset="0"/>
              </a:rPr>
              <a:t>	Resident of Council District 9</a:t>
            </a:r>
          </a:p>
          <a:p>
            <a:pPr>
              <a:lnSpc>
                <a:spcPts val="2500"/>
              </a:lnSpc>
              <a:tabLst>
                <a:tab pos="1604963" algn="l"/>
              </a:tabLst>
            </a:pPr>
            <a:r>
              <a:rPr lang="en-US" sz="1600" b="1" dirty="0">
                <a:solidFill>
                  <a:srgbClr val="000000"/>
                </a:solidFill>
                <a:latin typeface="Arial Narrow" panose="020B0606020202030204" pitchFamily="34" charset="0"/>
              </a:rPr>
              <a:t>Elizabeth Reilly</a:t>
            </a:r>
            <a:r>
              <a:rPr lang="en-US" sz="1600" dirty="0">
                <a:solidFill>
                  <a:srgbClr val="000000"/>
                </a:solidFill>
                <a:latin typeface="Arial Narrow" panose="020B0606020202030204" pitchFamily="34" charset="0"/>
              </a:rPr>
              <a:t>	Resident of Council District 4</a:t>
            </a:r>
          </a:p>
          <a:p>
            <a:pPr>
              <a:lnSpc>
                <a:spcPts val="2500"/>
              </a:lnSpc>
              <a:tabLst>
                <a:tab pos="1604963" algn="l"/>
              </a:tabLst>
            </a:pPr>
            <a:r>
              <a:rPr lang="en-US" sz="1600" b="1" dirty="0">
                <a:solidFill>
                  <a:srgbClr val="000000"/>
                </a:solidFill>
                <a:latin typeface="Arial Narrow" panose="020B0606020202030204" pitchFamily="34" charset="0"/>
              </a:rPr>
              <a:t>Cynthia </a:t>
            </a:r>
            <a:r>
              <a:rPr lang="en-US" sz="1600" b="1" dirty="0" err="1">
                <a:solidFill>
                  <a:srgbClr val="000000"/>
                </a:solidFill>
                <a:latin typeface="Arial Narrow" panose="020B0606020202030204" pitchFamily="34" charset="0"/>
              </a:rPr>
              <a:t>Rezentes</a:t>
            </a:r>
            <a:r>
              <a:rPr lang="en-US" sz="1600" dirty="0">
                <a:solidFill>
                  <a:srgbClr val="000000"/>
                </a:solidFill>
                <a:latin typeface="Arial Narrow" panose="020B0606020202030204" pitchFamily="34" charset="0"/>
              </a:rPr>
              <a:t>	Resident of Council District 1</a:t>
            </a:r>
          </a:p>
          <a:p>
            <a:pPr>
              <a:lnSpc>
                <a:spcPts val="2500"/>
              </a:lnSpc>
              <a:tabLst>
                <a:tab pos="1604963" algn="l"/>
              </a:tabLst>
            </a:pPr>
            <a:r>
              <a:rPr lang="en-US" sz="1600" b="1" dirty="0">
                <a:solidFill>
                  <a:srgbClr val="000000"/>
                </a:solidFill>
                <a:latin typeface="Arial Narrow" panose="020B0606020202030204" pitchFamily="34" charset="0"/>
              </a:rPr>
              <a:t>Francois Rogers</a:t>
            </a:r>
            <a:r>
              <a:rPr lang="en-US" sz="1600" dirty="0">
                <a:solidFill>
                  <a:srgbClr val="000000"/>
                </a:solidFill>
                <a:latin typeface="Arial Narrow" panose="020B0606020202030204" pitchFamily="34" charset="0"/>
              </a:rPr>
              <a:t>	Blue Planet Foundation	</a:t>
            </a:r>
          </a:p>
          <a:p>
            <a:pPr>
              <a:lnSpc>
                <a:spcPts val="2500"/>
              </a:lnSpc>
              <a:tabLst>
                <a:tab pos="1604963" algn="l"/>
              </a:tabLst>
            </a:pPr>
            <a:r>
              <a:rPr lang="en-US" sz="1600" b="1" dirty="0">
                <a:solidFill>
                  <a:srgbClr val="000000"/>
                </a:solidFill>
                <a:latin typeface="Arial Narrow" panose="020B0606020202030204" pitchFamily="34" charset="0"/>
              </a:rPr>
              <a:t>Josh </a:t>
            </a:r>
            <a:r>
              <a:rPr lang="en-US" sz="1600" b="1" dirty="0" err="1">
                <a:solidFill>
                  <a:srgbClr val="000000"/>
                </a:solidFill>
                <a:latin typeface="Arial Narrow" panose="020B0606020202030204" pitchFamily="34" charset="0"/>
              </a:rPr>
              <a:t>Stanbro</a:t>
            </a:r>
            <a:r>
              <a:rPr lang="en-US" sz="1600" dirty="0">
                <a:solidFill>
                  <a:srgbClr val="000000"/>
                </a:solidFill>
                <a:latin typeface="Arial Narrow" panose="020B0606020202030204" pitchFamily="34" charset="0"/>
              </a:rPr>
              <a:t>	Hawaii Community Foundation</a:t>
            </a:r>
          </a:p>
          <a:p>
            <a:pPr>
              <a:lnSpc>
                <a:spcPts val="2500"/>
              </a:lnSpc>
              <a:tabLst>
                <a:tab pos="1604963" algn="l"/>
              </a:tabLst>
            </a:pPr>
            <a:r>
              <a:rPr lang="en-US" sz="1600" b="1" dirty="0">
                <a:solidFill>
                  <a:srgbClr val="000000"/>
                </a:solidFill>
                <a:latin typeface="Arial Narrow" panose="020B0606020202030204" pitchFamily="34" charset="0"/>
              </a:rPr>
              <a:t>Cruz J. </a:t>
            </a:r>
            <a:r>
              <a:rPr lang="en-US" sz="1600" b="1" dirty="0" err="1">
                <a:solidFill>
                  <a:srgbClr val="000000"/>
                </a:solidFill>
                <a:latin typeface="Arial Narrow" panose="020B0606020202030204" pitchFamily="34" charset="0"/>
              </a:rPr>
              <a:t>Vina</a:t>
            </a:r>
            <a:r>
              <a:rPr lang="en-US" sz="1600" b="1" dirty="0">
                <a:solidFill>
                  <a:srgbClr val="000000"/>
                </a:solidFill>
                <a:latin typeface="Arial Narrow" panose="020B0606020202030204" pitchFamily="34" charset="0"/>
              </a:rPr>
              <a:t>, Jr.</a:t>
            </a:r>
            <a:r>
              <a:rPr lang="en-US" sz="1600" dirty="0">
                <a:solidFill>
                  <a:srgbClr val="000000"/>
                </a:solidFill>
                <a:latin typeface="Arial Narrow" panose="020B0606020202030204" pitchFamily="34" charset="0"/>
              </a:rPr>
              <a:t>	Resident of Council District 8</a:t>
            </a:r>
          </a:p>
          <a:p>
            <a:pPr>
              <a:lnSpc>
                <a:spcPts val="2500"/>
              </a:lnSpc>
              <a:tabLst>
                <a:tab pos="1604963" algn="l"/>
              </a:tabLst>
            </a:pPr>
            <a:r>
              <a:rPr lang="en-US" sz="1600" b="1" dirty="0">
                <a:solidFill>
                  <a:srgbClr val="000000"/>
                </a:solidFill>
                <a:latin typeface="Arial Narrow" panose="020B0606020202030204" pitchFamily="34" charset="0"/>
              </a:rPr>
              <a:t>Christopher Wong</a:t>
            </a:r>
            <a:r>
              <a:rPr lang="en-US" sz="1600" dirty="0">
                <a:solidFill>
                  <a:srgbClr val="000000"/>
                </a:solidFill>
                <a:latin typeface="Arial Narrow" panose="020B0606020202030204" pitchFamily="34" charset="0"/>
              </a:rPr>
              <a:t>	Resident of Council District 7</a:t>
            </a:r>
          </a:p>
          <a:p>
            <a:pPr>
              <a:lnSpc>
                <a:spcPts val="2500"/>
              </a:lnSpc>
              <a:tabLst>
                <a:tab pos="1604963" algn="l"/>
              </a:tabLst>
            </a:pPr>
            <a:r>
              <a:rPr lang="en-US" sz="1600" b="1" dirty="0">
                <a:solidFill>
                  <a:srgbClr val="000000"/>
                </a:solidFill>
                <a:latin typeface="Arial Narrow" panose="020B0606020202030204" pitchFamily="34" charset="0"/>
              </a:rPr>
              <a:t>Lee Yamamoto</a:t>
            </a:r>
            <a:r>
              <a:rPr lang="en-US" sz="1600" dirty="0">
                <a:solidFill>
                  <a:srgbClr val="000000"/>
                </a:solidFill>
                <a:latin typeface="Arial Narrow" panose="020B0606020202030204" pitchFamily="34" charset="0"/>
              </a:rPr>
              <a:t>	Marine Corps Base Hawaii</a:t>
            </a:r>
          </a:p>
          <a:p>
            <a:pPr>
              <a:lnSpc>
                <a:spcPts val="2500"/>
              </a:lnSpc>
              <a:tabLst>
                <a:tab pos="1604963" algn="l"/>
              </a:tabLst>
            </a:pPr>
            <a:r>
              <a:rPr lang="en-US" sz="1600" b="1" dirty="0">
                <a:solidFill>
                  <a:srgbClr val="000000"/>
                </a:solidFill>
                <a:latin typeface="Arial Narrow" panose="020B0606020202030204" pitchFamily="34" charset="0"/>
              </a:rPr>
              <a:t>Suzanne Young</a:t>
            </a:r>
            <a:r>
              <a:rPr lang="en-US" sz="1600" dirty="0">
                <a:solidFill>
                  <a:srgbClr val="000000"/>
                </a:solidFill>
                <a:latin typeface="Arial Narrow" panose="020B0606020202030204" pitchFamily="34" charset="0"/>
              </a:rPr>
              <a:t>	Honolulu Board of Realtors 	</a:t>
            </a:r>
          </a:p>
        </p:txBody>
      </p:sp>
    </p:spTree>
    <p:extLst>
      <p:ext uri="{BB962C8B-B14F-4D97-AF65-F5344CB8AC3E}">
        <p14:creationId xmlns:p14="http://schemas.microsoft.com/office/powerpoint/2010/main" val="26106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0" y="990600"/>
            <a:ext cx="9142412" cy="762000"/>
          </a:xfrm>
        </p:spPr>
        <p:txBody>
          <a:bodyPr/>
          <a:lstStyle/>
          <a:p>
            <a:r>
              <a:rPr lang="en-US" sz="4000" dirty="0" smtClean="0">
                <a:solidFill>
                  <a:schemeClr val="tx1"/>
                </a:solidFill>
                <a:ea typeface="Geneva" pitchFamily="121" charset="-128"/>
              </a:rPr>
              <a:t>BWS Vision and Mission</a:t>
            </a:r>
          </a:p>
        </p:txBody>
      </p:sp>
      <p:sp>
        <p:nvSpPr>
          <p:cNvPr id="5" name="Rectangle 3"/>
          <p:cNvSpPr txBox="1">
            <a:spLocks/>
          </p:cNvSpPr>
          <p:nvPr/>
        </p:nvSpPr>
        <p:spPr bwMode="auto">
          <a:xfrm>
            <a:off x="799306" y="1981200"/>
            <a:ext cx="754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bg1"/>
              </a:buClr>
              <a:buChar char="•"/>
              <a:defRPr sz="3200">
                <a:solidFill>
                  <a:schemeClr val="tx1"/>
                </a:solidFill>
                <a:latin typeface="+mn-lt"/>
                <a:ea typeface="Geneva" charset="0"/>
                <a:cs typeface="Geneva" charset="0"/>
              </a:defRPr>
            </a:lvl1pPr>
            <a:lvl2pPr marL="742950" indent="-285750" algn="l" rtl="0" fontAlgn="base">
              <a:spcBef>
                <a:spcPct val="20000"/>
              </a:spcBef>
              <a:spcAft>
                <a:spcPct val="0"/>
              </a:spcAft>
              <a:buClr>
                <a:schemeClr val="bg1"/>
              </a:buClr>
              <a:buChar char="–"/>
              <a:defRPr sz="2800">
                <a:solidFill>
                  <a:schemeClr val="tx1"/>
                </a:solidFill>
                <a:latin typeface="+mn-lt"/>
                <a:ea typeface="Geneva" charset="0"/>
              </a:defRPr>
            </a:lvl2pPr>
            <a:lvl3pPr marL="1143000" indent="-228600" algn="l" rtl="0" fontAlgn="base">
              <a:spcBef>
                <a:spcPct val="20000"/>
              </a:spcBef>
              <a:spcAft>
                <a:spcPct val="0"/>
              </a:spcAft>
              <a:buClr>
                <a:schemeClr val="bg1"/>
              </a:buClr>
              <a:buChar char="•"/>
              <a:defRPr sz="2400">
                <a:solidFill>
                  <a:schemeClr val="tx1"/>
                </a:solidFill>
                <a:latin typeface="+mn-lt"/>
                <a:ea typeface="Geneva" charset="0"/>
              </a:defRPr>
            </a:lvl3pPr>
            <a:lvl4pPr marL="1600200" indent="-228600" algn="l" rtl="0" fontAlgn="base">
              <a:spcBef>
                <a:spcPct val="20000"/>
              </a:spcBef>
              <a:spcAft>
                <a:spcPct val="0"/>
              </a:spcAft>
              <a:buClr>
                <a:schemeClr val="bg1"/>
              </a:buClr>
              <a:buChar char="–"/>
              <a:defRPr sz="2000">
                <a:solidFill>
                  <a:schemeClr val="tx1"/>
                </a:solidFill>
                <a:latin typeface="+mn-lt"/>
                <a:ea typeface="Geneva" charset="0"/>
              </a:defRPr>
            </a:lvl4pPr>
            <a:lvl5pPr marL="2057400" indent="-228600" algn="l" rtl="0" fontAlgn="base">
              <a:spcBef>
                <a:spcPct val="20000"/>
              </a:spcBef>
              <a:spcAft>
                <a:spcPct val="0"/>
              </a:spcAft>
              <a:buClr>
                <a:schemeClr val="bg1"/>
              </a:buClr>
              <a:buChar char="»"/>
              <a:defRPr sz="2000">
                <a:solidFill>
                  <a:schemeClr val="tx1"/>
                </a:solidFill>
                <a:latin typeface="+mn-lt"/>
                <a:ea typeface="Geneva" charset="0"/>
              </a:defRPr>
            </a:lvl5pPr>
            <a:lvl6pPr marL="2514600" indent="-228600" algn="l" rtl="0" eaLnBrk="1" fontAlgn="base" hangingPunct="1">
              <a:spcBef>
                <a:spcPct val="20000"/>
              </a:spcBef>
              <a:spcAft>
                <a:spcPct val="0"/>
              </a:spcAft>
              <a:buClr>
                <a:schemeClr val="bg1"/>
              </a:buClr>
              <a:buChar char="»"/>
              <a:defRPr sz="2000">
                <a:solidFill>
                  <a:schemeClr val="tx1"/>
                </a:solidFill>
                <a:latin typeface="+mn-lt"/>
              </a:defRPr>
            </a:lvl6pPr>
            <a:lvl7pPr marL="2971800" indent="-228600" algn="l" rtl="0" eaLnBrk="1" fontAlgn="base" hangingPunct="1">
              <a:spcBef>
                <a:spcPct val="20000"/>
              </a:spcBef>
              <a:spcAft>
                <a:spcPct val="0"/>
              </a:spcAft>
              <a:buClr>
                <a:schemeClr val="bg1"/>
              </a:buClr>
              <a:buChar char="»"/>
              <a:defRPr sz="2000">
                <a:solidFill>
                  <a:schemeClr val="tx1"/>
                </a:solidFill>
                <a:latin typeface="+mn-lt"/>
              </a:defRPr>
            </a:lvl7pPr>
            <a:lvl8pPr marL="3429000" indent="-228600" algn="l" rtl="0" eaLnBrk="1" fontAlgn="base" hangingPunct="1">
              <a:spcBef>
                <a:spcPct val="20000"/>
              </a:spcBef>
              <a:spcAft>
                <a:spcPct val="0"/>
              </a:spcAft>
              <a:buClr>
                <a:schemeClr val="bg1"/>
              </a:buClr>
              <a:buChar char="»"/>
              <a:defRPr sz="2000">
                <a:solidFill>
                  <a:schemeClr val="tx1"/>
                </a:solidFill>
                <a:latin typeface="+mn-lt"/>
              </a:defRPr>
            </a:lvl8pPr>
            <a:lvl9pPr marL="3886200" indent="-228600" algn="l" rtl="0" eaLnBrk="1" fontAlgn="base" hangingPunct="1">
              <a:spcBef>
                <a:spcPct val="20000"/>
              </a:spcBef>
              <a:spcAft>
                <a:spcPct val="0"/>
              </a:spcAft>
              <a:buClr>
                <a:schemeClr val="bg1"/>
              </a:buClr>
              <a:buChar char="»"/>
              <a:defRPr sz="2000">
                <a:solidFill>
                  <a:schemeClr val="tx1"/>
                </a:solidFill>
                <a:latin typeface="+mn-lt"/>
              </a:defRPr>
            </a:lvl9pPr>
          </a:lstStyle>
          <a:p>
            <a:pPr eaLnBrk="1" hangingPunct="1">
              <a:buBlip>
                <a:blip r:embed="rId3"/>
              </a:buBlip>
            </a:pPr>
            <a:r>
              <a:rPr lang="en-US" sz="2800" kern="0" dirty="0" smtClean="0"/>
              <a:t>Vision: ‘Ka Wai Ola – Water for Life’</a:t>
            </a:r>
          </a:p>
          <a:p>
            <a:pPr eaLnBrk="1" hangingPunct="1">
              <a:buBlip>
                <a:blip r:embed="rId3"/>
              </a:buBlip>
            </a:pPr>
            <a:r>
              <a:rPr lang="en-US" sz="2800" kern="0" dirty="0" smtClean="0"/>
              <a:t>Mission: </a:t>
            </a:r>
            <a:r>
              <a:rPr lang="en-US" sz="2800" kern="0" dirty="0"/>
              <a:t>To provide safe, dependable, and affordable water now and into the </a:t>
            </a:r>
            <a:r>
              <a:rPr lang="en-US" sz="2800" kern="0" dirty="0" smtClean="0"/>
              <a:t>future</a:t>
            </a:r>
            <a:endParaRPr lang="en-US" kern="0" dirty="0" smtClean="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9142413"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8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a:xfrm>
            <a:off x="457200" y="1952625"/>
            <a:ext cx="8229600" cy="762000"/>
          </a:xfrm>
        </p:spPr>
        <p:txBody>
          <a:bodyPr/>
          <a:lstStyle/>
          <a:p>
            <a:pPr eaLnBrk="1" hangingPunct="1"/>
            <a:r>
              <a:rPr lang="en-US" altLang="en-US" dirty="0" smtClean="0">
                <a:solidFill>
                  <a:srgbClr val="002060"/>
                </a:solidFill>
                <a:ea typeface="Geneva" pitchFamily="121" charset="-128"/>
              </a:rPr>
              <a:t>Navy’s Red Hill Bulk Storage Fuel Facility</a:t>
            </a:r>
            <a:br>
              <a:rPr lang="en-US" altLang="en-US" dirty="0" smtClean="0">
                <a:solidFill>
                  <a:srgbClr val="002060"/>
                </a:solidFill>
                <a:ea typeface="Geneva" pitchFamily="121" charset="-128"/>
              </a:rPr>
            </a:br>
            <a:endParaRPr lang="en-US" altLang="en-US" dirty="0" smtClean="0">
              <a:solidFill>
                <a:srgbClr val="002060"/>
              </a:solidFill>
              <a:ea typeface="Geneva" pitchFamily="121" charset="-128"/>
            </a:endParaRPr>
          </a:p>
        </p:txBody>
      </p:sp>
      <p:graphicFrame>
        <p:nvGraphicFramePr>
          <p:cNvPr id="23555" name="Object 6"/>
          <p:cNvGraphicFramePr>
            <a:graphicFrameLocks noGrp="1" noChangeAspect="1"/>
          </p:cNvGraphicFramePr>
          <p:nvPr>
            <p:ph idx="1"/>
            <p:extLst>
              <p:ext uri="{D42A27DB-BD31-4B8C-83A1-F6EECF244321}">
                <p14:modId xmlns:p14="http://schemas.microsoft.com/office/powerpoint/2010/main" val="3335396"/>
              </p:ext>
            </p:extLst>
          </p:nvPr>
        </p:nvGraphicFramePr>
        <p:xfrm>
          <a:off x="0" y="3886200"/>
          <a:ext cx="9155776" cy="2740152"/>
        </p:xfrm>
        <a:graphic>
          <a:graphicData uri="http://schemas.openxmlformats.org/presentationml/2006/ole">
            <mc:AlternateContent xmlns:mc="http://schemas.openxmlformats.org/markup-compatibility/2006">
              <mc:Choice xmlns:v="urn:schemas-microsoft-com:vml" Requires="v">
                <p:oleObj spid="_x0000_s23638" name="Photo Editor Photo" r:id="rId4" imgW="7287642" imgH="2180952" progId="MSPhotoEd.3">
                  <p:embed/>
                </p:oleObj>
              </mc:Choice>
              <mc:Fallback>
                <p:oleObj name="Photo Editor Photo" r:id="rId4" imgW="7287642" imgH="2180952"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9155776" cy="2740152"/>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0" y="1219200"/>
            <a:ext cx="9144000" cy="762000"/>
          </a:xfrm>
        </p:spPr>
        <p:txBody>
          <a:bodyPr/>
          <a:lstStyle/>
          <a:p>
            <a:r>
              <a:rPr lang="en-US" dirty="0"/>
              <a:t>BWS </a:t>
            </a:r>
            <a:r>
              <a:rPr lang="en-US" dirty="0" smtClean="0"/>
              <a:t>participation in</a:t>
            </a:r>
            <a:br>
              <a:rPr lang="en-US" dirty="0" smtClean="0"/>
            </a:br>
            <a:r>
              <a:rPr lang="en-US" dirty="0" smtClean="0"/>
              <a:t>Red Hill AOC</a:t>
            </a:r>
            <a:endParaRPr lang="en-US" dirty="0"/>
          </a:p>
        </p:txBody>
      </p:sp>
      <p:sp>
        <p:nvSpPr>
          <p:cNvPr id="3" name="Content Placeholder 2"/>
          <p:cNvSpPr>
            <a:spLocks noGrp="1"/>
          </p:cNvSpPr>
          <p:nvPr>
            <p:ph idx="1"/>
          </p:nvPr>
        </p:nvSpPr>
        <p:spPr>
          <a:xfrm>
            <a:off x="457200" y="2286000"/>
            <a:ext cx="8229600" cy="4419600"/>
          </a:xfrm>
        </p:spPr>
        <p:txBody>
          <a:bodyPr/>
          <a:lstStyle/>
          <a:p>
            <a:pPr>
              <a:buBlip>
                <a:blip r:embed="rId3"/>
              </a:buBlip>
            </a:pPr>
            <a:r>
              <a:rPr lang="en-US" sz="2400" dirty="0"/>
              <a:t>AOC Meetings with SMEs (including the </a:t>
            </a:r>
            <a:r>
              <a:rPr lang="en-US" sz="2400" dirty="0" smtClean="0"/>
              <a:t>BWS) in </a:t>
            </a:r>
            <a:r>
              <a:rPr lang="en-US" sz="2400" dirty="0"/>
              <a:t>Honolulu</a:t>
            </a:r>
            <a:r>
              <a:rPr lang="en-US" sz="2400" dirty="0" smtClean="0"/>
              <a:t>:</a:t>
            </a:r>
            <a:r>
              <a:rPr lang="en-US" sz="2400" dirty="0"/>
              <a:t> </a:t>
            </a:r>
          </a:p>
          <a:p>
            <a:pPr lvl="1">
              <a:buBlip>
                <a:blip r:embed="rId3"/>
              </a:buBlip>
            </a:pPr>
            <a:r>
              <a:rPr lang="en-US" sz="2400" dirty="0"/>
              <a:t>December 3, 2015</a:t>
            </a:r>
          </a:p>
          <a:p>
            <a:pPr lvl="1">
              <a:buBlip>
                <a:blip r:embed="rId3"/>
              </a:buBlip>
            </a:pPr>
            <a:r>
              <a:rPr lang="en-US" sz="2400" dirty="0"/>
              <a:t>May 10 – 12, 2016</a:t>
            </a:r>
          </a:p>
          <a:p>
            <a:pPr lvl="1">
              <a:buBlip>
                <a:blip r:embed="rId3"/>
              </a:buBlip>
            </a:pPr>
            <a:r>
              <a:rPr lang="en-US" sz="2400" dirty="0"/>
              <a:t>October 4 – 6, </a:t>
            </a:r>
            <a:r>
              <a:rPr lang="en-US" sz="2400" dirty="0" smtClean="0"/>
              <a:t>2016</a:t>
            </a:r>
          </a:p>
          <a:p>
            <a:pPr lvl="1">
              <a:buBlip>
                <a:blip r:embed="rId3"/>
              </a:buBlip>
            </a:pPr>
            <a:r>
              <a:rPr lang="en-US" sz="2400" dirty="0" smtClean="0"/>
              <a:t>February </a:t>
            </a:r>
            <a:r>
              <a:rPr lang="en-US" sz="2400" dirty="0"/>
              <a:t>15 – 16, </a:t>
            </a:r>
            <a:r>
              <a:rPr lang="en-US" sz="2400" dirty="0" smtClean="0"/>
              <a:t>2017</a:t>
            </a:r>
          </a:p>
          <a:p>
            <a:pPr>
              <a:buBlip>
                <a:blip r:embed="rId3"/>
              </a:buBlip>
            </a:pPr>
            <a:r>
              <a:rPr lang="en-US" sz="2400" dirty="0"/>
              <a:t>I</a:t>
            </a:r>
            <a:r>
              <a:rPr lang="en-US" sz="2400" dirty="0" smtClean="0"/>
              <a:t>n </a:t>
            </a:r>
            <a:r>
              <a:rPr lang="en-US" sz="2400" dirty="0"/>
              <a:t>San </a:t>
            </a:r>
            <a:r>
              <a:rPr lang="en-US" sz="2400" dirty="0" smtClean="0"/>
              <a:t>Francisco:</a:t>
            </a:r>
          </a:p>
          <a:p>
            <a:pPr lvl="1">
              <a:buBlip>
                <a:blip r:embed="rId3"/>
              </a:buBlip>
            </a:pPr>
            <a:r>
              <a:rPr lang="en-US" sz="2400" dirty="0" smtClean="0"/>
              <a:t>August </a:t>
            </a:r>
            <a:r>
              <a:rPr lang="en-US" sz="2400" dirty="0"/>
              <a:t>31 – September 1, </a:t>
            </a:r>
            <a:r>
              <a:rPr lang="en-US" sz="2400" dirty="0" smtClean="0"/>
              <a:t>2016</a:t>
            </a:r>
          </a:p>
          <a:p>
            <a:pPr>
              <a:buBlip>
                <a:blip r:embed="rId3"/>
              </a:buBlip>
            </a:pPr>
            <a:r>
              <a:rPr lang="en-US" sz="2400" dirty="0" smtClean="0"/>
              <a:t>Public </a:t>
            </a:r>
            <a:r>
              <a:rPr lang="en-US" sz="2400" dirty="0"/>
              <a:t>meeting on </a:t>
            </a:r>
            <a:r>
              <a:rPr lang="en-US" sz="2400" dirty="0" smtClean="0"/>
              <a:t>AOC</a:t>
            </a:r>
          </a:p>
          <a:p>
            <a:pPr lvl="1">
              <a:buBlip>
                <a:blip r:embed="rId3"/>
              </a:buBlip>
            </a:pPr>
            <a:r>
              <a:rPr lang="en-US" sz="2400" dirty="0" smtClean="0"/>
              <a:t>October </a:t>
            </a:r>
            <a:r>
              <a:rPr lang="en-US" sz="2400" dirty="0"/>
              <a:t>6, 2016 </a:t>
            </a:r>
          </a:p>
        </p:txBody>
      </p:sp>
    </p:spTree>
    <p:extLst>
      <p:ext uri="{BB962C8B-B14F-4D97-AF65-F5344CB8AC3E}">
        <p14:creationId xmlns:p14="http://schemas.microsoft.com/office/powerpoint/2010/main" val="4002703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219200"/>
          </a:xfrm>
        </p:spPr>
        <p:txBody>
          <a:bodyPr/>
          <a:lstStyle/>
          <a:p>
            <a:r>
              <a:rPr lang="en-US" dirty="0"/>
              <a:t>BWS l</a:t>
            </a:r>
            <a:r>
              <a:rPr lang="en-US" dirty="0" smtClean="0"/>
              <a:t>etters regarding</a:t>
            </a:r>
            <a:br>
              <a:rPr lang="en-US" dirty="0" smtClean="0"/>
            </a:br>
            <a:r>
              <a:rPr lang="en-US" dirty="0" smtClean="0"/>
              <a:t>Red Hill </a:t>
            </a:r>
            <a:r>
              <a:rPr lang="en-US" dirty="0"/>
              <a:t>&amp;</a:t>
            </a:r>
            <a:r>
              <a:rPr lang="en-US" dirty="0" smtClean="0"/>
              <a:t> AOC</a:t>
            </a:r>
            <a:endParaRPr lang="en-US" dirty="0"/>
          </a:p>
        </p:txBody>
      </p:sp>
      <p:sp>
        <p:nvSpPr>
          <p:cNvPr id="3" name="Content Placeholder 2"/>
          <p:cNvSpPr>
            <a:spLocks noGrp="1"/>
          </p:cNvSpPr>
          <p:nvPr>
            <p:ph idx="1"/>
          </p:nvPr>
        </p:nvSpPr>
        <p:spPr>
          <a:xfrm>
            <a:off x="457200" y="2895600"/>
            <a:ext cx="8229600" cy="3200400"/>
          </a:xfrm>
        </p:spPr>
        <p:txBody>
          <a:bodyPr/>
          <a:lstStyle/>
          <a:p>
            <a:pPr>
              <a:buBlip>
                <a:blip r:embed="rId2"/>
              </a:buBlip>
            </a:pPr>
            <a:r>
              <a:rPr lang="en-US" sz="2400" dirty="0" smtClean="0"/>
              <a:t>57 letters since 2014 to </a:t>
            </a:r>
            <a:r>
              <a:rPr lang="en-US" sz="2400" dirty="0"/>
              <a:t>either the Navy, EPA, or DOH</a:t>
            </a:r>
            <a:r>
              <a:rPr lang="en-US" sz="2400" dirty="0" smtClean="0"/>
              <a:t>.</a:t>
            </a:r>
            <a:endParaRPr lang="en-US" sz="2400" dirty="0"/>
          </a:p>
          <a:p>
            <a:pPr>
              <a:buBlip>
                <a:blip r:embed="rId2"/>
              </a:buBlip>
            </a:pPr>
            <a:r>
              <a:rPr lang="en-US" sz="2400" dirty="0"/>
              <a:t>R</a:t>
            </a:r>
            <a:r>
              <a:rPr lang="en-US" sz="2400" dirty="0" smtClean="0"/>
              <a:t>eceived </a:t>
            </a:r>
            <a:r>
              <a:rPr lang="en-US" sz="2400" dirty="0"/>
              <a:t>13 separate replies. Of these </a:t>
            </a:r>
            <a:r>
              <a:rPr lang="en-US" sz="2400" dirty="0" smtClean="0"/>
              <a:t>4 sent </a:t>
            </a:r>
            <a:r>
              <a:rPr lang="en-US" sz="2400" dirty="0"/>
              <a:t>since the AOC has been signed. </a:t>
            </a:r>
          </a:p>
          <a:p>
            <a:pPr>
              <a:buBlip>
                <a:blip r:embed="rId2"/>
              </a:buBlip>
            </a:pPr>
            <a:r>
              <a:rPr lang="en-US" sz="2400" dirty="0"/>
              <a:t>32 letters </a:t>
            </a:r>
            <a:r>
              <a:rPr lang="en-US" sz="2400" dirty="0" smtClean="0"/>
              <a:t>sent </a:t>
            </a:r>
            <a:r>
              <a:rPr lang="en-US" sz="2400" dirty="0"/>
              <a:t>regarding the </a:t>
            </a:r>
            <a:r>
              <a:rPr lang="en-US" sz="2400" dirty="0" smtClean="0"/>
              <a:t>AOC</a:t>
            </a:r>
          </a:p>
          <a:p>
            <a:pPr lvl="1">
              <a:buBlip>
                <a:blip r:embed="rId2"/>
              </a:buBlip>
            </a:pPr>
            <a:r>
              <a:rPr lang="en-US" sz="2400" dirty="0" smtClean="0"/>
              <a:t>11 on </a:t>
            </a:r>
            <a:r>
              <a:rPr lang="en-US" sz="2400" dirty="0"/>
              <a:t>all AOC </a:t>
            </a:r>
            <a:r>
              <a:rPr lang="en-US" sz="2400" dirty="0" smtClean="0"/>
              <a:t>sections</a:t>
            </a:r>
          </a:p>
          <a:p>
            <a:pPr lvl="1">
              <a:buBlip>
                <a:blip r:embed="rId2"/>
              </a:buBlip>
            </a:pPr>
            <a:r>
              <a:rPr lang="en-US" sz="2400" dirty="0" smtClean="0"/>
              <a:t>7 specific </a:t>
            </a:r>
            <a:r>
              <a:rPr lang="en-US" sz="2400" dirty="0"/>
              <a:t>to tanks/risk (AOC </a:t>
            </a:r>
            <a:r>
              <a:rPr lang="en-US" sz="2400" dirty="0" smtClean="0"/>
              <a:t>Sec </a:t>
            </a:r>
            <a:r>
              <a:rPr lang="en-US" sz="2400" dirty="0"/>
              <a:t>2, 3, 4, 5 and </a:t>
            </a:r>
            <a:r>
              <a:rPr lang="en-US" sz="2400" dirty="0" smtClean="0"/>
              <a:t>8)</a:t>
            </a:r>
          </a:p>
          <a:p>
            <a:pPr lvl="1">
              <a:buBlip>
                <a:blip r:embed="rId2"/>
              </a:buBlip>
            </a:pPr>
            <a:r>
              <a:rPr lang="en-US" sz="2400" dirty="0" smtClean="0"/>
              <a:t>14 specific to groundwater studies (AOC Sec 6 &amp; 7)</a:t>
            </a:r>
            <a:endParaRPr lang="en-US" sz="2400" dirty="0"/>
          </a:p>
        </p:txBody>
      </p:sp>
    </p:spTree>
    <p:extLst>
      <p:ext uri="{BB962C8B-B14F-4D97-AF65-F5344CB8AC3E}">
        <p14:creationId xmlns:p14="http://schemas.microsoft.com/office/powerpoint/2010/main" val="3243414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Hill GW Toxicology Study</a:t>
            </a:r>
            <a:endParaRPr lang="en-US" dirty="0"/>
          </a:p>
        </p:txBody>
      </p:sp>
      <p:sp>
        <p:nvSpPr>
          <p:cNvPr id="3" name="Content Placeholder 2"/>
          <p:cNvSpPr>
            <a:spLocks noGrp="1"/>
          </p:cNvSpPr>
          <p:nvPr>
            <p:ph idx="1"/>
          </p:nvPr>
        </p:nvSpPr>
        <p:spPr>
          <a:xfrm>
            <a:off x="457200" y="2362200"/>
            <a:ext cx="8229600" cy="3505200"/>
          </a:xfrm>
        </p:spPr>
        <p:txBody>
          <a:bodyPr/>
          <a:lstStyle/>
          <a:p>
            <a:pPr>
              <a:buBlip>
                <a:blip r:embed="rId3"/>
              </a:buBlip>
            </a:pPr>
            <a:r>
              <a:rPr lang="en-US" sz="2800" dirty="0" smtClean="0"/>
              <a:t>BWS contracted toxicology experts to evaluate whether </a:t>
            </a:r>
            <a:r>
              <a:rPr lang="en-US" sz="2800" dirty="0"/>
              <a:t>petroleum contaminants </a:t>
            </a:r>
            <a:r>
              <a:rPr lang="en-US" sz="2800" dirty="0" smtClean="0"/>
              <a:t>in groundwater under Red Hill tanks </a:t>
            </a:r>
            <a:r>
              <a:rPr lang="en-US" sz="2800" dirty="0"/>
              <a:t>harmful to human </a:t>
            </a:r>
            <a:r>
              <a:rPr lang="en-US" sz="2800" dirty="0" smtClean="0"/>
              <a:t>health.</a:t>
            </a:r>
          </a:p>
          <a:p>
            <a:pPr>
              <a:buBlip>
                <a:blip r:embed="rId3"/>
              </a:buBlip>
            </a:pPr>
            <a:r>
              <a:rPr lang="en-US" sz="2800" dirty="0" smtClean="0"/>
              <a:t>Experts </a:t>
            </a:r>
            <a:r>
              <a:rPr lang="en-US" sz="2800" dirty="0"/>
              <a:t>worked independently of each other.</a:t>
            </a:r>
          </a:p>
          <a:p>
            <a:pPr>
              <a:buBlip>
                <a:blip r:embed="rId3"/>
              </a:buBlip>
            </a:pPr>
            <a:r>
              <a:rPr lang="en-US" sz="2800" dirty="0"/>
              <a:t>Used EPA approved methods to derive screening levels </a:t>
            </a:r>
            <a:r>
              <a:rPr lang="en-US" sz="2800" dirty="0" smtClean="0"/>
              <a:t>considered protective </a:t>
            </a:r>
            <a:r>
              <a:rPr lang="en-US" sz="2800" dirty="0"/>
              <a:t>of public </a:t>
            </a:r>
            <a:r>
              <a:rPr lang="en-US" sz="2800" dirty="0" smtClean="0"/>
              <a:t>health.</a:t>
            </a:r>
            <a:endParaRPr lang="en-US" sz="2800" dirty="0"/>
          </a:p>
        </p:txBody>
      </p:sp>
    </p:spTree>
    <p:extLst>
      <p:ext uri="{BB962C8B-B14F-4D97-AF65-F5344CB8AC3E}">
        <p14:creationId xmlns:p14="http://schemas.microsoft.com/office/powerpoint/2010/main" val="1851783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9" y="1166947"/>
            <a:ext cx="9144000" cy="762000"/>
          </a:xfrm>
        </p:spPr>
        <p:txBody>
          <a:bodyPr/>
          <a:lstStyle/>
          <a:p>
            <a:r>
              <a:rPr lang="en-US" dirty="0" smtClean="0"/>
              <a:t>Study results and comparison</a:t>
            </a:r>
            <a:br>
              <a:rPr lang="en-US" dirty="0" smtClean="0"/>
            </a:br>
            <a:r>
              <a:rPr lang="en-US" dirty="0" smtClean="0"/>
              <a:t>to others</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3339879138"/>
              </p:ext>
            </p:extLst>
          </p:nvPr>
        </p:nvGraphicFramePr>
        <p:xfrm>
          <a:off x="857490" y="3231966"/>
          <a:ext cx="7467600" cy="1493930"/>
        </p:xfrm>
        <a:graphic>
          <a:graphicData uri="http://schemas.openxmlformats.org/drawingml/2006/table">
            <a:tbl>
              <a:tblPr firstRow="1" bandRow="1">
                <a:tableStyleId>{5940675A-B579-460E-94D1-54222C63F5DA}</a:tableStyleId>
              </a:tblPr>
              <a:tblGrid>
                <a:gridCol w="1965158">
                  <a:extLst>
                    <a:ext uri="{9D8B030D-6E8A-4147-A177-3AD203B41FA5}">
                      <a16:colId xmlns:a16="http://schemas.microsoft.com/office/drawing/2014/main" xmlns="" val="20000"/>
                    </a:ext>
                  </a:extLst>
                </a:gridCol>
                <a:gridCol w="3791116">
                  <a:extLst>
                    <a:ext uri="{9D8B030D-6E8A-4147-A177-3AD203B41FA5}">
                      <a16:colId xmlns:a16="http://schemas.microsoft.com/office/drawing/2014/main" xmlns="" val="20001"/>
                    </a:ext>
                  </a:extLst>
                </a:gridCol>
                <a:gridCol w="1711326">
                  <a:extLst>
                    <a:ext uri="{9D8B030D-6E8A-4147-A177-3AD203B41FA5}">
                      <a16:colId xmlns:a16="http://schemas.microsoft.com/office/drawing/2014/main" xmlns="" val="20002"/>
                    </a:ext>
                  </a:extLst>
                </a:gridCol>
              </a:tblGrid>
              <a:tr h="807265">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Hawaii DOH</a:t>
                      </a:r>
                    </a:p>
                  </a:txBody>
                  <a:tcPr marL="68580" marR="68580" marT="0" marB="0" anchor="ctr" anchorCtr="1">
                    <a:solidFill>
                      <a:schemeClr val="bg1">
                        <a:lumMod val="85000"/>
                      </a:schemeClr>
                    </a:solid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TPH-d Gross contamination </a:t>
                      </a:r>
                      <a:r>
                        <a:rPr lang="en-US" sz="1800" dirty="0" smtClean="0">
                          <a:effectLst/>
                          <a:latin typeface="Arial" panose="020B0604020202020204" pitchFamily="34" charset="0"/>
                          <a:ea typeface="Calibri" panose="020F0502020204030204" pitchFamily="34" charset="0"/>
                          <a:cs typeface="Arial" panose="020B0604020202020204" pitchFamily="34" charset="0"/>
                        </a:rPr>
                        <a:t>EAL (taste and odor)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solidFill>
                      <a:schemeClr val="bg1">
                        <a:lumMod val="85000"/>
                      </a:schemeClr>
                    </a:solid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100 ppb</a:t>
                      </a:r>
                    </a:p>
                  </a:txBody>
                  <a:tcPr marL="68580" marR="68580" marT="0" marB="0" anchor="ctr" anchorCtr="1">
                    <a:solidFill>
                      <a:schemeClr val="bg1">
                        <a:lumMod val="85000"/>
                      </a:schemeClr>
                    </a:solidFill>
                  </a:tcPr>
                </a:tc>
                <a:extLst>
                  <a:ext uri="{0D108BD9-81ED-4DB2-BD59-A6C34878D82A}">
                    <a16:rowId xmlns:a16="http://schemas.microsoft.com/office/drawing/2014/main" xmlns="" val="10000"/>
                  </a:ext>
                </a:extLst>
              </a:tr>
              <a:tr h="686665">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Hawaii DOH</a:t>
                      </a:r>
                    </a:p>
                  </a:txBody>
                  <a:tcPr marL="68580" marR="68580" marT="0" marB="0" anchor="ctr" anchorCtr="1">
                    <a:solidFill>
                      <a:schemeClr val="bg1">
                        <a:lumMod val="85000"/>
                      </a:schemeClr>
                    </a:solid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TPH-d </a:t>
                      </a:r>
                      <a:r>
                        <a:rPr lang="en-US" sz="1800" dirty="0" smtClean="0">
                          <a:effectLst/>
                          <a:latin typeface="Arial" panose="020B0604020202020204" pitchFamily="34" charset="0"/>
                          <a:ea typeface="Calibri" panose="020F0502020204030204" pitchFamily="34" charset="0"/>
                          <a:cs typeface="Arial" panose="020B0604020202020204" pitchFamily="34" charset="0"/>
                        </a:rPr>
                        <a:t>drinking </a:t>
                      </a:r>
                      <a:r>
                        <a:rPr lang="en-US" sz="1800" dirty="0">
                          <a:effectLst/>
                          <a:latin typeface="Arial" panose="020B0604020202020204" pitchFamily="34" charset="0"/>
                          <a:ea typeface="Calibri" panose="020F0502020204030204" pitchFamily="34" charset="0"/>
                          <a:cs typeface="Arial" panose="020B0604020202020204" pitchFamily="34" charset="0"/>
                        </a:rPr>
                        <a:t>water toxicity </a:t>
                      </a:r>
                      <a:r>
                        <a:rPr lang="en-US" sz="1800" dirty="0" smtClean="0">
                          <a:effectLst/>
                          <a:latin typeface="Arial" panose="020B0604020202020204" pitchFamily="34" charset="0"/>
                          <a:ea typeface="Calibri" panose="020F0502020204030204" pitchFamily="34" charset="0"/>
                          <a:cs typeface="Arial" panose="020B0604020202020204" pitchFamily="34" charset="0"/>
                        </a:rPr>
                        <a:t>EAL (Updated Nov.</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2016)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solidFill>
                      <a:schemeClr val="bg1">
                        <a:lumMod val="85000"/>
                      </a:schemeClr>
                    </a:solid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160 ppb</a:t>
                      </a:r>
                    </a:p>
                  </a:txBody>
                  <a:tcPr marL="68580" marR="68580" marT="0" marB="0" anchor="ctr" anchorCtr="1">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50558543"/>
              </p:ext>
            </p:extLst>
          </p:nvPr>
        </p:nvGraphicFramePr>
        <p:xfrm>
          <a:off x="857490" y="4840196"/>
          <a:ext cx="7467599" cy="1752600"/>
        </p:xfrm>
        <a:graphic>
          <a:graphicData uri="http://schemas.openxmlformats.org/drawingml/2006/table">
            <a:tbl>
              <a:tblPr firstRow="1" bandRow="1">
                <a:tableStyleId>{5940675A-B579-460E-94D1-54222C63F5DA}</a:tableStyleId>
              </a:tblPr>
              <a:tblGrid>
                <a:gridCol w="2022909">
                  <a:extLst>
                    <a:ext uri="{9D8B030D-6E8A-4147-A177-3AD203B41FA5}">
                      <a16:colId xmlns:a16="http://schemas.microsoft.com/office/drawing/2014/main" xmlns="" val="20000"/>
                    </a:ext>
                  </a:extLst>
                </a:gridCol>
                <a:gridCol w="3791659">
                  <a:extLst>
                    <a:ext uri="{9D8B030D-6E8A-4147-A177-3AD203B41FA5}">
                      <a16:colId xmlns:a16="http://schemas.microsoft.com/office/drawing/2014/main" xmlns="" val="20001"/>
                    </a:ext>
                  </a:extLst>
                </a:gridCol>
                <a:gridCol w="1653031">
                  <a:extLst>
                    <a:ext uri="{9D8B030D-6E8A-4147-A177-3AD203B41FA5}">
                      <a16:colId xmlns:a16="http://schemas.microsoft.com/office/drawing/2014/main" xmlns="" val="20002"/>
                    </a:ext>
                  </a:extLst>
                </a:gridCol>
              </a:tblGrid>
              <a:tr h="876300">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Massachusetts</a:t>
                      </a:r>
                    </a:p>
                  </a:txBody>
                  <a:tcPr marL="68580" marR="68580" marT="0" marB="0" anchor="ctr" anchorCtr="1"/>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TPH Drinking water </a:t>
                      </a:r>
                      <a:r>
                        <a:rPr lang="en-US" sz="1800" dirty="0" smtClean="0">
                          <a:effectLst/>
                          <a:latin typeface="Arial" panose="020B0604020202020204" pitchFamily="34" charset="0"/>
                          <a:ea typeface="Calibri" panose="020F0502020204030204" pitchFamily="34" charset="0"/>
                          <a:cs typeface="Arial" panose="020B0604020202020204" pitchFamily="34" charset="0"/>
                        </a:rPr>
                        <a:t>guideline (2016)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200 ppb</a:t>
                      </a:r>
                    </a:p>
                  </a:txBody>
                  <a:tcPr marL="68580" marR="68580" marT="0" marB="0" anchor="ctr" anchorCtr="1"/>
                </a:tc>
                <a:extLst>
                  <a:ext uri="{0D108BD9-81ED-4DB2-BD59-A6C34878D82A}">
                    <a16:rowId xmlns:a16="http://schemas.microsoft.com/office/drawing/2014/main" xmlns="" val="10000"/>
                  </a:ext>
                </a:extLst>
              </a:tr>
              <a:tr h="876300">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Minnesota</a:t>
                      </a:r>
                    </a:p>
                  </a:txBody>
                  <a:tcPr marL="68580" marR="68580" marT="0" marB="0" anchor="ctr" anchorCtr="1"/>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TPH Drinking water </a:t>
                      </a:r>
                      <a:r>
                        <a:rPr lang="en-US" sz="1800" dirty="0" smtClean="0">
                          <a:effectLst/>
                          <a:latin typeface="Arial" panose="020B0604020202020204" pitchFamily="34" charset="0"/>
                          <a:ea typeface="Calibri" panose="020F0502020204030204" pitchFamily="34" charset="0"/>
                          <a:cs typeface="Arial" panose="020B0604020202020204" pitchFamily="34" charset="0"/>
                        </a:rPr>
                        <a:t>criteria (2013)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200 ppb</a:t>
                      </a:r>
                    </a:p>
                  </a:txBody>
                  <a:tcPr marL="68580" marR="68580" marT="0" marB="0" anchor="ctr" anchorCtr="1"/>
                </a:tc>
                <a:extLst>
                  <a:ext uri="{0D108BD9-81ED-4DB2-BD59-A6C34878D82A}">
                    <a16:rowId xmlns:a16="http://schemas.microsoft.com/office/drawing/2014/main" xmlns=""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7726286"/>
              </p:ext>
            </p:extLst>
          </p:nvPr>
        </p:nvGraphicFramePr>
        <p:xfrm>
          <a:off x="857490" y="2135230"/>
          <a:ext cx="7467599" cy="982436"/>
        </p:xfrm>
        <a:graphic>
          <a:graphicData uri="http://schemas.openxmlformats.org/drawingml/2006/table">
            <a:tbl>
              <a:tblPr firstRow="1" bandRow="1">
                <a:tableStyleId>{5940675A-B579-460E-94D1-54222C63F5DA}</a:tableStyleId>
              </a:tblPr>
              <a:tblGrid>
                <a:gridCol w="1975555">
                  <a:extLst>
                    <a:ext uri="{9D8B030D-6E8A-4147-A177-3AD203B41FA5}">
                      <a16:colId xmlns:a16="http://schemas.microsoft.com/office/drawing/2014/main" xmlns="" val="20000"/>
                    </a:ext>
                  </a:extLst>
                </a:gridCol>
                <a:gridCol w="3739446">
                  <a:extLst>
                    <a:ext uri="{9D8B030D-6E8A-4147-A177-3AD203B41FA5}">
                      <a16:colId xmlns:a16="http://schemas.microsoft.com/office/drawing/2014/main" xmlns="" val="20001"/>
                    </a:ext>
                  </a:extLst>
                </a:gridCol>
                <a:gridCol w="1752598">
                  <a:extLst>
                    <a:ext uri="{9D8B030D-6E8A-4147-A177-3AD203B41FA5}">
                      <a16:colId xmlns:a16="http://schemas.microsoft.com/office/drawing/2014/main" xmlns="" val="20002"/>
                    </a:ext>
                  </a:extLst>
                </a:gridCol>
              </a:tblGrid>
              <a:tr h="533400">
                <a:tc>
                  <a:txBody>
                    <a:bodyPr/>
                    <a:lstStyle/>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Exponent</a:t>
                      </a:r>
                    </a:p>
                  </a:txBody>
                  <a:tcPr marL="68580" marR="68580" marT="0" marB="0" anchor="ctr" anchorCtr="1">
                    <a:solidFill>
                      <a:schemeClr val="bg1">
                        <a:lumMod val="95000"/>
                      </a:schemeClr>
                    </a:solidFill>
                  </a:tcPr>
                </a:tc>
                <a:tc>
                  <a:txBody>
                    <a:bodyPr/>
                    <a:lstStyle/>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TPH-d Screening level</a:t>
                      </a:r>
                    </a:p>
                  </a:txBody>
                  <a:tcPr marL="68580" marR="68580" marT="0" marB="0" anchor="ctr" anchorCtr="1">
                    <a:solidFill>
                      <a:schemeClr val="bg1">
                        <a:lumMod val="95000"/>
                      </a:schemeClr>
                    </a:solidFill>
                  </a:tcPr>
                </a:tc>
                <a:tc>
                  <a:txBody>
                    <a:bodyPr/>
                    <a:lstStyle/>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210 ppb</a:t>
                      </a:r>
                    </a:p>
                  </a:txBody>
                  <a:tcPr marL="68580" marR="68580" marT="0" marB="0" anchor="ctr" anchorCtr="1">
                    <a:solidFill>
                      <a:schemeClr val="bg1">
                        <a:lumMod val="95000"/>
                      </a:schemeClr>
                    </a:solidFill>
                  </a:tcPr>
                </a:tc>
                <a:extLst>
                  <a:ext uri="{0D108BD9-81ED-4DB2-BD59-A6C34878D82A}">
                    <a16:rowId xmlns:a16="http://schemas.microsoft.com/office/drawing/2014/main" xmlns="" val="10000"/>
                  </a:ext>
                </a:extLst>
              </a:tr>
              <a:tr h="449036">
                <a:tc>
                  <a:txBody>
                    <a:bodyPr/>
                    <a:lstStyle/>
                    <a:p>
                      <a:pPr marL="0" marR="0" algn="l">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INTERA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solidFill>
                      <a:schemeClr val="bg1">
                        <a:lumMod val="95000"/>
                      </a:schemeClr>
                    </a:solidFill>
                  </a:tcPr>
                </a:tc>
                <a:tc>
                  <a:txBody>
                    <a:bodyPr/>
                    <a:lstStyle/>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TPH-d Screening level</a:t>
                      </a:r>
                    </a:p>
                  </a:txBody>
                  <a:tcPr marL="68580" marR="68580" marT="0" marB="0" anchor="ctr" anchorCtr="1">
                    <a:solidFill>
                      <a:schemeClr val="bg1">
                        <a:lumMod val="95000"/>
                      </a:schemeClr>
                    </a:solidFill>
                  </a:tcPr>
                </a:tc>
                <a:tc>
                  <a:txBody>
                    <a:bodyPr/>
                    <a:lstStyle/>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162 ppb</a:t>
                      </a:r>
                    </a:p>
                  </a:txBody>
                  <a:tcPr marL="68580" marR="68580" marT="0" marB="0" anchor="ctr" anchorCtr="1">
                    <a:solidFill>
                      <a:schemeClr val="bg1">
                        <a:lumMod val="9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79901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762000"/>
          </a:xfrm>
        </p:spPr>
        <p:txBody>
          <a:bodyPr/>
          <a:lstStyle/>
          <a:p>
            <a:r>
              <a:rPr lang="en-US" dirty="0" smtClean="0"/>
              <a:t>Health risks above</a:t>
            </a:r>
            <a:br>
              <a:rPr lang="en-US" dirty="0" smtClean="0"/>
            </a:br>
            <a:r>
              <a:rPr lang="en-US" dirty="0" smtClean="0"/>
              <a:t>screening levels</a:t>
            </a:r>
            <a:endParaRPr lang="en-US" dirty="0"/>
          </a:p>
        </p:txBody>
      </p:sp>
      <p:sp>
        <p:nvSpPr>
          <p:cNvPr id="3" name="Content Placeholder 2"/>
          <p:cNvSpPr>
            <a:spLocks noGrp="1"/>
          </p:cNvSpPr>
          <p:nvPr>
            <p:ph idx="1"/>
          </p:nvPr>
        </p:nvSpPr>
        <p:spPr>
          <a:xfrm>
            <a:off x="457200" y="2590800"/>
            <a:ext cx="8229600" cy="3429000"/>
          </a:xfrm>
        </p:spPr>
        <p:txBody>
          <a:bodyPr/>
          <a:lstStyle/>
          <a:p>
            <a:pPr>
              <a:buBlip>
                <a:blip r:embed="rId2"/>
              </a:buBlip>
            </a:pPr>
            <a:r>
              <a:rPr lang="en-US" dirty="0"/>
              <a:t>H</a:t>
            </a:r>
            <a:r>
              <a:rPr lang="en-US" dirty="0" smtClean="0"/>
              <a:t>ealth </a:t>
            </a:r>
            <a:r>
              <a:rPr lang="en-US" dirty="0"/>
              <a:t>effects of high levels of </a:t>
            </a:r>
            <a:r>
              <a:rPr lang="en-US" dirty="0" smtClean="0"/>
              <a:t>TPH-d</a:t>
            </a:r>
          </a:p>
          <a:p>
            <a:pPr lvl="1">
              <a:buBlip>
                <a:blip r:embed="rId2"/>
              </a:buBlip>
            </a:pPr>
            <a:r>
              <a:rPr lang="en-US" dirty="0"/>
              <a:t>C</a:t>
            </a:r>
            <a:r>
              <a:rPr lang="en-US" dirty="0" smtClean="0"/>
              <a:t>hanges </a:t>
            </a:r>
            <a:r>
              <a:rPr lang="en-US" dirty="0"/>
              <a:t>in red blood cell </a:t>
            </a:r>
            <a:r>
              <a:rPr lang="en-US" dirty="0" smtClean="0"/>
              <a:t>counts</a:t>
            </a:r>
          </a:p>
          <a:p>
            <a:pPr lvl="1">
              <a:buBlip>
                <a:blip r:embed="rId2"/>
              </a:buBlip>
            </a:pPr>
            <a:r>
              <a:rPr lang="en-US" dirty="0"/>
              <a:t>N</a:t>
            </a:r>
            <a:r>
              <a:rPr lang="en-US" dirty="0" smtClean="0"/>
              <a:t>oncancerous </a:t>
            </a:r>
            <a:r>
              <a:rPr lang="en-US" dirty="0"/>
              <a:t>liver and kidney </a:t>
            </a:r>
            <a:r>
              <a:rPr lang="en-US" dirty="0" smtClean="0"/>
              <a:t>changes.</a:t>
            </a:r>
          </a:p>
          <a:p>
            <a:pPr>
              <a:buBlip>
                <a:blip r:embed="rId2"/>
              </a:buBlip>
            </a:pPr>
            <a:r>
              <a:rPr lang="en-US" dirty="0" smtClean="0"/>
              <a:t>Consuming </a:t>
            </a:r>
            <a:r>
              <a:rPr lang="en-US" dirty="0"/>
              <a:t>water containing TPH-d levels at or below the screening level is not expected to produce toxic </a:t>
            </a:r>
            <a:r>
              <a:rPr lang="en-US" dirty="0" smtClean="0"/>
              <a:t>effects</a:t>
            </a:r>
          </a:p>
          <a:p>
            <a:endParaRPr lang="en-US" dirty="0" smtClean="0"/>
          </a:p>
        </p:txBody>
      </p:sp>
    </p:spTree>
    <p:extLst>
      <p:ext uri="{BB962C8B-B14F-4D97-AF65-F5344CB8AC3E}">
        <p14:creationId xmlns:p14="http://schemas.microsoft.com/office/powerpoint/2010/main" val="3323665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Red Hill Bulk Fuel Facility\Red Hill Diagrams and Images\Red Hill Fuel Facility Diagrams images1_Page_03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20200" cy="6824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52722" y="5354870"/>
            <a:ext cx="2419287" cy="1154140"/>
          </a:xfrm>
          <a:prstGeom prst="rect">
            <a:avLst/>
          </a:prstGeom>
          <a:solidFill>
            <a:schemeClr val="tx2">
              <a:lumMod val="20000"/>
              <a:lumOff val="80000"/>
            </a:schemeClr>
          </a:solidFill>
          <a:ln w="12700">
            <a:solidFill>
              <a:schemeClr val="tx1"/>
            </a:solidFill>
          </a:ln>
        </p:spPr>
        <p:txBody>
          <a:bodyPr wrap="square" lIns="91418" tIns="45709" rIns="91418" bIns="45709" rtlCol="0">
            <a:spAutoFit/>
          </a:bodyPr>
          <a:lstStyle/>
          <a:p>
            <a:pPr algn="ctr"/>
            <a:r>
              <a:rPr lang="en-US" sz="1400" b="1" dirty="0" smtClean="0"/>
              <a:t>Monitor Well (RHMW03)</a:t>
            </a:r>
          </a:p>
          <a:p>
            <a:r>
              <a:rPr lang="en-US" sz="1100" b="1" dirty="0" smtClean="0"/>
              <a:t>     </a:t>
            </a:r>
            <a:r>
              <a:rPr lang="en-US" sz="1100" b="1" dirty="0"/>
              <a:t> </a:t>
            </a:r>
            <a:r>
              <a:rPr lang="en-US" sz="1100" b="1" dirty="0" smtClean="0"/>
              <a:t> </a:t>
            </a:r>
            <a:r>
              <a:rPr lang="en-US" sz="1100" dirty="0" smtClean="0"/>
              <a:t>65 ppb TPH diesel</a:t>
            </a:r>
          </a:p>
          <a:p>
            <a:r>
              <a:rPr lang="en-US" sz="1100" dirty="0"/>
              <a:t> </a:t>
            </a:r>
            <a:r>
              <a:rPr lang="en-US" sz="1100" dirty="0" smtClean="0"/>
              <a:t>  &lt;  40 ppb TPH oil</a:t>
            </a:r>
          </a:p>
          <a:p>
            <a:r>
              <a:rPr lang="en-US" sz="1100" dirty="0" smtClean="0"/>
              <a:t> &lt; 0.10 ppb 1-methylnaphthalene</a:t>
            </a:r>
            <a:endParaRPr lang="en-US" sz="1100" dirty="0"/>
          </a:p>
          <a:p>
            <a:r>
              <a:rPr lang="en-US" sz="1100" dirty="0"/>
              <a:t> </a:t>
            </a:r>
            <a:r>
              <a:rPr lang="en-US" sz="1100" dirty="0" smtClean="0"/>
              <a:t>&lt; 0.10 </a:t>
            </a:r>
            <a:r>
              <a:rPr lang="en-US" sz="1100" dirty="0"/>
              <a:t>ppb </a:t>
            </a:r>
            <a:r>
              <a:rPr lang="en-US" sz="1100" dirty="0" smtClean="0"/>
              <a:t>2-methlynaphthalene</a:t>
            </a:r>
          </a:p>
          <a:p>
            <a:r>
              <a:rPr lang="en-US" sz="1100" dirty="0" smtClean="0"/>
              <a:t> &lt; 0.10 ppb Naphthalene</a:t>
            </a:r>
            <a:endParaRPr lang="en-US" sz="1100" dirty="0"/>
          </a:p>
        </p:txBody>
      </p:sp>
      <p:sp>
        <p:nvSpPr>
          <p:cNvPr id="7" name="TextBox 6"/>
          <p:cNvSpPr txBox="1"/>
          <p:nvPr/>
        </p:nvSpPr>
        <p:spPr>
          <a:xfrm>
            <a:off x="3048000" y="5433482"/>
            <a:ext cx="2321248" cy="1154140"/>
          </a:xfrm>
          <a:prstGeom prst="rect">
            <a:avLst/>
          </a:prstGeom>
          <a:solidFill>
            <a:schemeClr val="tx2">
              <a:lumMod val="20000"/>
              <a:lumOff val="80000"/>
            </a:schemeClr>
          </a:solidFill>
          <a:ln w="12700">
            <a:solidFill>
              <a:schemeClr val="tx1"/>
            </a:solidFill>
          </a:ln>
        </p:spPr>
        <p:txBody>
          <a:bodyPr wrap="square" lIns="91418" tIns="45709" rIns="91418" bIns="45709" rtlCol="0">
            <a:spAutoFit/>
          </a:bodyPr>
          <a:lstStyle/>
          <a:p>
            <a:r>
              <a:rPr lang="en-US" sz="1400" b="1" dirty="0" smtClean="0"/>
              <a:t>Monitor Well (RHMW01)</a:t>
            </a:r>
            <a:endParaRPr lang="en-US" sz="1400" b="1" dirty="0"/>
          </a:p>
          <a:p>
            <a:r>
              <a:rPr lang="en-US" sz="1100" dirty="0" smtClean="0"/>
              <a:t>     120 </a:t>
            </a:r>
            <a:r>
              <a:rPr lang="en-US" sz="1100" dirty="0"/>
              <a:t>ppb TPH </a:t>
            </a:r>
            <a:r>
              <a:rPr lang="en-US" sz="1100" dirty="0" smtClean="0"/>
              <a:t>diesel</a:t>
            </a:r>
          </a:p>
          <a:p>
            <a:r>
              <a:rPr lang="en-US" sz="1100" dirty="0"/>
              <a:t> </a:t>
            </a:r>
            <a:r>
              <a:rPr lang="en-US" sz="1100" dirty="0" smtClean="0"/>
              <a:t>   &lt; 40 ppb TPH oil</a:t>
            </a:r>
          </a:p>
          <a:p>
            <a:r>
              <a:rPr lang="en-US" sz="1100" dirty="0" smtClean="0"/>
              <a:t> &lt; 0.10 ppb 1-methylnaphthalene</a:t>
            </a:r>
          </a:p>
          <a:p>
            <a:r>
              <a:rPr lang="en-US" sz="1100" dirty="0" smtClean="0"/>
              <a:t> &lt; 0.10 ppb 2-methylnaphthalene</a:t>
            </a:r>
            <a:endParaRPr lang="en-US" sz="1100" dirty="0"/>
          </a:p>
          <a:p>
            <a:r>
              <a:rPr lang="en-US" sz="1100" dirty="0" smtClean="0"/>
              <a:t> &lt; 0.10 </a:t>
            </a:r>
            <a:r>
              <a:rPr lang="en-US" sz="1100" dirty="0"/>
              <a:t>ppb </a:t>
            </a:r>
            <a:r>
              <a:rPr lang="en-US" sz="1100" dirty="0" smtClean="0"/>
              <a:t>Naphthalene</a:t>
            </a:r>
            <a:endParaRPr lang="en-US" sz="1100" dirty="0"/>
          </a:p>
        </p:txBody>
      </p:sp>
      <p:sp>
        <p:nvSpPr>
          <p:cNvPr id="8" name="TextBox 7"/>
          <p:cNvSpPr txBox="1"/>
          <p:nvPr/>
        </p:nvSpPr>
        <p:spPr>
          <a:xfrm>
            <a:off x="3429000" y="1263037"/>
            <a:ext cx="2332531" cy="1492694"/>
          </a:xfrm>
          <a:prstGeom prst="rect">
            <a:avLst/>
          </a:prstGeom>
          <a:solidFill>
            <a:srgbClr val="FF99CC"/>
          </a:solidFill>
          <a:ln w="12700">
            <a:solidFill>
              <a:schemeClr val="tx1"/>
            </a:solidFill>
          </a:ln>
        </p:spPr>
        <p:txBody>
          <a:bodyPr wrap="square" lIns="91418" tIns="45709" rIns="91418" bIns="45709" rtlCol="0">
            <a:spAutoFit/>
          </a:bodyPr>
          <a:lstStyle/>
          <a:p>
            <a:pPr algn="ctr"/>
            <a:r>
              <a:rPr lang="en-US" sz="1400" b="1" dirty="0" smtClean="0"/>
              <a:t>Monitor Well (RHMW02)</a:t>
            </a:r>
            <a:endParaRPr lang="en-US" sz="1400" b="1" dirty="0"/>
          </a:p>
          <a:p>
            <a:r>
              <a:rPr lang="en-US" sz="1100" b="1" dirty="0" smtClean="0"/>
              <a:t> </a:t>
            </a:r>
            <a:r>
              <a:rPr lang="en-US" sz="1100" dirty="0" smtClean="0"/>
              <a:t>1,300 </a:t>
            </a:r>
            <a:r>
              <a:rPr lang="en-US" sz="1100" dirty="0"/>
              <a:t>ppb  TPH </a:t>
            </a:r>
            <a:r>
              <a:rPr lang="en-US" sz="1100" dirty="0" smtClean="0"/>
              <a:t>diesel</a:t>
            </a:r>
          </a:p>
          <a:p>
            <a:r>
              <a:rPr lang="en-US" sz="1100" dirty="0"/>
              <a:t> </a:t>
            </a:r>
            <a:r>
              <a:rPr lang="en-US" sz="1100" dirty="0" smtClean="0"/>
              <a:t>   300 ppb  TPH oil</a:t>
            </a:r>
            <a:endParaRPr lang="en-US" sz="1100" dirty="0"/>
          </a:p>
          <a:p>
            <a:r>
              <a:rPr lang="en-US" sz="1100" dirty="0" smtClean="0"/>
              <a:t>      25 </a:t>
            </a:r>
            <a:r>
              <a:rPr lang="en-US" sz="1100" dirty="0"/>
              <a:t>ppb  1-methylnaphthalene</a:t>
            </a:r>
          </a:p>
          <a:p>
            <a:r>
              <a:rPr lang="en-US" sz="1100" dirty="0"/>
              <a:t> </a:t>
            </a:r>
            <a:r>
              <a:rPr lang="en-US" sz="1100" dirty="0" smtClean="0"/>
              <a:t>    9.2 </a:t>
            </a:r>
            <a:r>
              <a:rPr lang="en-US" sz="1100" dirty="0"/>
              <a:t>ppb  2-methylnaphthalene</a:t>
            </a:r>
          </a:p>
          <a:p>
            <a:r>
              <a:rPr lang="en-US" sz="1100" dirty="0" smtClean="0"/>
              <a:t>      49 </a:t>
            </a:r>
            <a:r>
              <a:rPr lang="en-US" sz="1100" dirty="0"/>
              <a:t>ppb  </a:t>
            </a:r>
            <a:r>
              <a:rPr lang="en-US" sz="1100" dirty="0" smtClean="0"/>
              <a:t>Naphthalene</a:t>
            </a:r>
          </a:p>
          <a:p>
            <a:r>
              <a:rPr lang="en-US" sz="1100" dirty="0" smtClean="0"/>
              <a:t>&lt; 0.50 ppb  Ethyl benzene</a:t>
            </a:r>
          </a:p>
          <a:p>
            <a:r>
              <a:rPr lang="en-US" sz="1100" dirty="0" smtClean="0"/>
              <a:t>&lt; 0.30 ppb  Xylenes</a:t>
            </a:r>
            <a:endParaRPr lang="en-US" sz="1100" dirty="0"/>
          </a:p>
        </p:txBody>
      </p:sp>
      <p:sp>
        <p:nvSpPr>
          <p:cNvPr id="9" name="TextBox 8"/>
          <p:cNvSpPr txBox="1"/>
          <p:nvPr/>
        </p:nvSpPr>
        <p:spPr>
          <a:xfrm>
            <a:off x="3153748" y="3147923"/>
            <a:ext cx="2332651" cy="1154140"/>
          </a:xfrm>
          <a:prstGeom prst="rect">
            <a:avLst/>
          </a:prstGeom>
          <a:solidFill>
            <a:schemeClr val="tx2">
              <a:lumMod val="20000"/>
              <a:lumOff val="80000"/>
            </a:schemeClr>
          </a:solidFill>
          <a:ln w="12700">
            <a:solidFill>
              <a:schemeClr val="tx1"/>
            </a:solidFill>
          </a:ln>
        </p:spPr>
        <p:txBody>
          <a:bodyPr wrap="square" lIns="91418" tIns="45709" rIns="91418" bIns="45709" rtlCol="0">
            <a:spAutoFit/>
          </a:bodyPr>
          <a:lstStyle/>
          <a:p>
            <a:pPr algn="ctr"/>
            <a:r>
              <a:rPr lang="en-US" sz="1400" b="1" dirty="0" smtClean="0"/>
              <a:t>Monitor Well (RHMW05)</a:t>
            </a:r>
            <a:endParaRPr lang="en-US" sz="1400" b="1" dirty="0"/>
          </a:p>
          <a:p>
            <a:r>
              <a:rPr lang="en-US" sz="1100" dirty="0" smtClean="0"/>
              <a:t>&lt;   25  ppb TPH diesel</a:t>
            </a:r>
          </a:p>
          <a:p>
            <a:r>
              <a:rPr lang="en-US" sz="1100" dirty="0" smtClean="0"/>
              <a:t>&lt; </a:t>
            </a:r>
            <a:r>
              <a:rPr lang="en-US" sz="1100" dirty="0"/>
              <a:t> </a:t>
            </a:r>
            <a:r>
              <a:rPr lang="en-US" sz="1100" dirty="0" smtClean="0"/>
              <a:t> 40  ppb TPH oil</a:t>
            </a:r>
          </a:p>
          <a:p>
            <a:r>
              <a:rPr lang="en-US" sz="1100" dirty="0" smtClean="0"/>
              <a:t>&lt; 0.10 ppb 1-methylnaphthalene</a:t>
            </a:r>
            <a:endParaRPr lang="en-US" sz="1100" dirty="0"/>
          </a:p>
          <a:p>
            <a:r>
              <a:rPr lang="en-US" sz="1100" dirty="0" smtClean="0"/>
              <a:t>&lt; 0.10 ppb 2-methylnaphthalene</a:t>
            </a:r>
            <a:endParaRPr lang="en-US" sz="1100" dirty="0"/>
          </a:p>
          <a:p>
            <a:r>
              <a:rPr lang="en-US" sz="1100" dirty="0" smtClean="0"/>
              <a:t>&lt; 0.10 ppb Naphthalene</a:t>
            </a:r>
            <a:endParaRPr lang="en-US" sz="1100" dirty="0"/>
          </a:p>
        </p:txBody>
      </p:sp>
      <p:cxnSp>
        <p:nvCxnSpPr>
          <p:cNvPr id="17" name="Straight Arrow Connector 16"/>
          <p:cNvCxnSpPr/>
          <p:nvPr/>
        </p:nvCxnSpPr>
        <p:spPr bwMode="auto">
          <a:xfrm flipH="1" flipV="1">
            <a:off x="7118339" y="4579643"/>
            <a:ext cx="234961" cy="77522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4611911" y="4315003"/>
            <a:ext cx="131167" cy="93428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V="1">
            <a:off x="5369248" y="5208246"/>
            <a:ext cx="357304" cy="43055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8" name="TextBox 37"/>
          <p:cNvSpPr txBox="1"/>
          <p:nvPr/>
        </p:nvSpPr>
        <p:spPr>
          <a:xfrm>
            <a:off x="5966466" y="307350"/>
            <a:ext cx="2565964" cy="738642"/>
          </a:xfrm>
          <a:prstGeom prst="rect">
            <a:avLst/>
          </a:prstGeom>
          <a:solidFill>
            <a:schemeClr val="bg1">
              <a:lumMod val="85000"/>
            </a:schemeClr>
          </a:solidFill>
          <a:ln>
            <a:solidFill>
              <a:schemeClr val="tx1"/>
            </a:solidFill>
          </a:ln>
        </p:spPr>
        <p:txBody>
          <a:bodyPr wrap="square" lIns="91418" tIns="45709" rIns="91418" bIns="45709" rtlCol="0">
            <a:spAutoFit/>
          </a:bodyPr>
          <a:lstStyle/>
          <a:p>
            <a:pPr algn="ctr"/>
            <a:r>
              <a:rPr lang="en-US" sz="1400" dirty="0" smtClean="0"/>
              <a:t>Groundwater contamination </a:t>
            </a:r>
            <a:r>
              <a:rPr lang="en-US" sz="1400" dirty="0"/>
              <a:t>u</a:t>
            </a:r>
            <a:r>
              <a:rPr lang="en-US" sz="1400" dirty="0" smtClean="0"/>
              <a:t>nderneath </a:t>
            </a:r>
            <a:r>
              <a:rPr lang="en-US" sz="1400" dirty="0"/>
              <a:t>Red </a:t>
            </a:r>
            <a:r>
              <a:rPr lang="en-US" sz="1400" dirty="0" smtClean="0"/>
              <a:t>Hill as of samples taken </a:t>
            </a:r>
            <a:r>
              <a:rPr lang="en-US" sz="1400" b="1" dirty="0" smtClean="0"/>
              <a:t>October 2016</a:t>
            </a:r>
            <a:endParaRPr lang="en-US" sz="1400" b="1" dirty="0"/>
          </a:p>
        </p:txBody>
      </p:sp>
      <p:sp>
        <p:nvSpPr>
          <p:cNvPr id="18" name="TextBox 17"/>
          <p:cNvSpPr txBox="1"/>
          <p:nvPr/>
        </p:nvSpPr>
        <p:spPr>
          <a:xfrm>
            <a:off x="559292" y="2519774"/>
            <a:ext cx="2285320" cy="984863"/>
          </a:xfrm>
          <a:prstGeom prst="rect">
            <a:avLst/>
          </a:prstGeom>
          <a:solidFill>
            <a:srgbClr val="CCECFF"/>
          </a:solidFill>
          <a:ln w="12700">
            <a:solidFill>
              <a:schemeClr val="tx1"/>
            </a:solidFill>
          </a:ln>
        </p:spPr>
        <p:txBody>
          <a:bodyPr wrap="square" lIns="91418" tIns="45709" rIns="91418" bIns="45709" rtlCol="0">
            <a:spAutoFit/>
          </a:bodyPr>
          <a:lstStyle/>
          <a:p>
            <a:pPr algn="ctr"/>
            <a:r>
              <a:rPr lang="en-US" sz="1400" b="1" dirty="0" smtClean="0"/>
              <a:t>Navy drinking water well</a:t>
            </a:r>
            <a:endParaRPr lang="en-US" sz="1400" b="1" dirty="0"/>
          </a:p>
          <a:p>
            <a:r>
              <a:rPr lang="en-US" sz="1100" b="1" dirty="0"/>
              <a:t> </a:t>
            </a:r>
            <a:r>
              <a:rPr lang="en-US" sz="1100" b="1" dirty="0" smtClean="0"/>
              <a:t> </a:t>
            </a:r>
            <a:r>
              <a:rPr lang="en-US" sz="1100" dirty="0" smtClean="0"/>
              <a:t>&lt;    25 ppb TPH </a:t>
            </a:r>
            <a:r>
              <a:rPr lang="en-US" sz="1100" dirty="0"/>
              <a:t>diesel</a:t>
            </a:r>
          </a:p>
          <a:p>
            <a:r>
              <a:rPr lang="en-US" sz="1100" dirty="0" smtClean="0"/>
              <a:t>  &lt;    40 ppb TPH oil</a:t>
            </a:r>
            <a:endParaRPr lang="en-US" sz="1100" dirty="0"/>
          </a:p>
          <a:p>
            <a:r>
              <a:rPr lang="en-US" sz="1100" dirty="0" smtClean="0"/>
              <a:t>  &lt; 0.10 ppb Naphthalene</a:t>
            </a:r>
            <a:endParaRPr lang="en-US" sz="1100" dirty="0"/>
          </a:p>
          <a:p>
            <a:r>
              <a:rPr lang="en-US" sz="1100" dirty="0" smtClean="0"/>
              <a:t>  &lt; 0.50 ppb Ethyl benzene    </a:t>
            </a:r>
            <a:endParaRPr lang="en-US" sz="1100" dirty="0"/>
          </a:p>
        </p:txBody>
      </p:sp>
      <p:cxnSp>
        <p:nvCxnSpPr>
          <p:cNvPr id="19" name="Straight Arrow Connector 18"/>
          <p:cNvCxnSpPr/>
          <p:nvPr/>
        </p:nvCxnSpPr>
        <p:spPr bwMode="auto">
          <a:xfrm>
            <a:off x="2280752" y="3504637"/>
            <a:ext cx="402432" cy="166175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1" name="Oval 20"/>
          <p:cNvSpPr/>
          <p:nvPr/>
        </p:nvSpPr>
        <p:spPr bwMode="auto">
          <a:xfrm>
            <a:off x="5638800" y="42672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23" name="TextBox 22"/>
          <p:cNvSpPr txBox="1"/>
          <p:nvPr/>
        </p:nvSpPr>
        <p:spPr>
          <a:xfrm>
            <a:off x="5486400" y="4020979"/>
            <a:ext cx="762000" cy="246221"/>
          </a:xfrm>
          <a:prstGeom prst="rect">
            <a:avLst/>
          </a:prstGeom>
          <a:noFill/>
        </p:spPr>
        <p:txBody>
          <a:bodyPr wrap="square" rtlCol="0">
            <a:spAutoFit/>
          </a:bodyPr>
          <a:lstStyle/>
          <a:p>
            <a:r>
              <a:rPr lang="en-US" sz="1000" b="1" dirty="0" smtClean="0">
                <a:latin typeface="Calibri" panose="020F0502020204030204" pitchFamily="34" charset="0"/>
              </a:rPr>
              <a:t>RHMW07</a:t>
            </a:r>
            <a:endParaRPr lang="en-US" sz="1000" b="1" dirty="0">
              <a:latin typeface="Calibri" panose="020F0502020204030204" pitchFamily="34" charset="0"/>
            </a:endParaRPr>
          </a:p>
        </p:txBody>
      </p:sp>
      <p:sp>
        <p:nvSpPr>
          <p:cNvPr id="24" name="Oval 23"/>
          <p:cNvSpPr/>
          <p:nvPr/>
        </p:nvSpPr>
        <p:spPr bwMode="auto">
          <a:xfrm>
            <a:off x="6772275" y="3648075"/>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26" name="TextBox 25"/>
          <p:cNvSpPr txBox="1"/>
          <p:nvPr/>
        </p:nvSpPr>
        <p:spPr>
          <a:xfrm>
            <a:off x="6737337" y="2892660"/>
            <a:ext cx="762000" cy="246221"/>
          </a:xfrm>
          <a:prstGeom prst="rect">
            <a:avLst/>
          </a:prstGeom>
          <a:noFill/>
        </p:spPr>
        <p:txBody>
          <a:bodyPr wrap="square" rtlCol="0">
            <a:spAutoFit/>
          </a:bodyPr>
          <a:lstStyle/>
          <a:p>
            <a:r>
              <a:rPr lang="en-US" sz="1000" b="1" dirty="0" smtClean="0">
                <a:latin typeface="Calibri" panose="020F0502020204030204" pitchFamily="34" charset="0"/>
              </a:rPr>
              <a:t>RHMW06</a:t>
            </a:r>
            <a:endParaRPr lang="en-US" sz="1000" b="1" dirty="0">
              <a:latin typeface="Calibri" panose="020F0502020204030204" pitchFamily="34" charset="0"/>
            </a:endParaRPr>
          </a:p>
        </p:txBody>
      </p:sp>
      <p:cxnSp>
        <p:nvCxnSpPr>
          <p:cNvPr id="58" name="Elbow Connector 57"/>
          <p:cNvCxnSpPr/>
          <p:nvPr/>
        </p:nvCxnSpPr>
        <p:spPr bwMode="auto">
          <a:xfrm rot="16200000" flipH="1">
            <a:off x="4965651" y="3435353"/>
            <a:ext cx="1948757" cy="602455"/>
          </a:xfrm>
          <a:prstGeom prst="bentConnector3">
            <a:avLst>
              <a:gd name="adj1" fmla="val 50000"/>
            </a:avLst>
          </a:prstGeom>
          <a:solidFill>
            <a:schemeClr val="accent1"/>
          </a:solid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H="1">
            <a:off x="6841325" y="3091593"/>
            <a:ext cx="200024" cy="51435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0040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76200" y="990600"/>
          <a:ext cx="8991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5486400" y="2209800"/>
            <a:ext cx="914387" cy="423775"/>
          </a:xfrm>
          <a:prstGeom prst="rect">
            <a:avLst/>
          </a:prstGeom>
          <a:solidFill>
            <a:schemeClr val="bg1"/>
          </a:solidFill>
          <a:ln w="1270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latin typeface="Calibri" panose="020F0502020204030204" pitchFamily="34" charset="0"/>
              </a:rPr>
              <a:t>1/13/14</a:t>
            </a:r>
          </a:p>
          <a:p>
            <a:pPr algn="ctr"/>
            <a:r>
              <a:rPr lang="en-US" sz="1200" b="1" dirty="0" smtClean="0">
                <a:latin typeface="Calibri" panose="020F0502020204030204" pitchFamily="34" charset="0"/>
              </a:rPr>
              <a:t>Tank 5 leak</a:t>
            </a:r>
            <a:endParaRPr lang="en-US" sz="1200" b="1" dirty="0">
              <a:latin typeface="Calibri" panose="020F0502020204030204" pitchFamily="34" charset="0"/>
            </a:endParaRPr>
          </a:p>
        </p:txBody>
      </p:sp>
      <p:cxnSp>
        <p:nvCxnSpPr>
          <p:cNvPr id="11" name="Elbow Connector 10"/>
          <p:cNvCxnSpPr/>
          <p:nvPr/>
        </p:nvCxnSpPr>
        <p:spPr bwMode="auto">
          <a:xfrm rot="5400000">
            <a:off x="922251" y="5361637"/>
            <a:ext cx="457185" cy="304825"/>
          </a:xfrm>
          <a:prstGeom prst="bentConnector3">
            <a:avLst>
              <a:gd name="adj1" fmla="val 1020"/>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88732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conclusions</a:t>
            </a:r>
            <a:endParaRPr lang="en-US" dirty="0"/>
          </a:p>
        </p:txBody>
      </p:sp>
      <p:sp>
        <p:nvSpPr>
          <p:cNvPr id="3" name="Content Placeholder 2"/>
          <p:cNvSpPr>
            <a:spLocks noGrp="1"/>
          </p:cNvSpPr>
          <p:nvPr>
            <p:ph idx="1"/>
          </p:nvPr>
        </p:nvSpPr>
        <p:spPr/>
        <p:txBody>
          <a:bodyPr/>
          <a:lstStyle/>
          <a:p>
            <a:pPr>
              <a:buBlip>
                <a:blip r:embed="rId2"/>
              </a:buBlip>
            </a:pPr>
            <a:r>
              <a:rPr lang="en-US" sz="2800" dirty="0" smtClean="0"/>
              <a:t>DOH </a:t>
            </a:r>
            <a:r>
              <a:rPr lang="en-US" sz="2800" dirty="0"/>
              <a:t>gross contamination EAL of 100 ppb is protective of public </a:t>
            </a:r>
            <a:r>
              <a:rPr lang="en-US" sz="2800" dirty="0" smtClean="0"/>
              <a:t>health.</a:t>
            </a:r>
          </a:p>
          <a:p>
            <a:pPr>
              <a:buBlip>
                <a:blip r:embed="rId2"/>
              </a:buBlip>
            </a:pPr>
            <a:r>
              <a:rPr lang="en-US" sz="2800" dirty="0"/>
              <a:t>C</a:t>
            </a:r>
            <a:r>
              <a:rPr lang="en-US" sz="2800" dirty="0" smtClean="0"/>
              <a:t>lean-up the </a:t>
            </a:r>
            <a:r>
              <a:rPr lang="en-US" sz="2800" dirty="0"/>
              <a:t>groundwater underneath and surrounding the Red Hill </a:t>
            </a:r>
            <a:r>
              <a:rPr lang="en-US" sz="2800" dirty="0" smtClean="0"/>
              <a:t>tanks</a:t>
            </a:r>
          </a:p>
          <a:p>
            <a:pPr>
              <a:buBlip>
                <a:blip r:embed="rId2"/>
              </a:buBlip>
            </a:pPr>
            <a:r>
              <a:rPr lang="en-US" sz="2800" dirty="0"/>
              <a:t>U</a:t>
            </a:r>
            <a:r>
              <a:rPr lang="en-US" sz="2800" dirty="0" smtClean="0"/>
              <a:t>se </a:t>
            </a:r>
            <a:r>
              <a:rPr lang="en-US" sz="2800" dirty="0"/>
              <a:t>the gross contamination EAL of 100 ppb as the minimum clean-up level.  This EAL is based on a taste and odor threshold and concurrently provides protection of public health.</a:t>
            </a:r>
            <a:endParaRPr lang="en-US" sz="2800" dirty="0" smtClean="0"/>
          </a:p>
        </p:txBody>
      </p:sp>
    </p:spTree>
    <p:extLst>
      <p:ext uri="{BB962C8B-B14F-4D97-AF65-F5344CB8AC3E}">
        <p14:creationId xmlns:p14="http://schemas.microsoft.com/office/powerpoint/2010/main" val="1928651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6997" y="1204661"/>
            <a:ext cx="3826487" cy="5043739"/>
          </a:xfrm>
          <a:prstGeom prst="rect">
            <a:avLst/>
          </a:prstGeom>
        </p:spPr>
      </p:pic>
      <p:sp>
        <p:nvSpPr>
          <p:cNvPr id="4" name="Rectangle 3"/>
          <p:cNvSpPr txBox="1">
            <a:spLocks noChangeArrowheads="1"/>
          </p:cNvSpPr>
          <p:nvPr/>
        </p:nvSpPr>
        <p:spPr bwMode="auto">
          <a:xfrm>
            <a:off x="-11575" y="1447800"/>
            <a:ext cx="531277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3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Clr>
                <a:schemeClr val="bg1"/>
              </a:buClr>
              <a:buChar char="–"/>
              <a:defRPr sz="2800">
                <a:solidFill>
                  <a:schemeClr val="tx1"/>
                </a:solidFill>
                <a:latin typeface="+mn-lt"/>
                <a:ea typeface="Geneva" charset="0"/>
              </a:defRPr>
            </a:lvl2pPr>
            <a:lvl3pPr marL="1143000" indent="-228600" algn="l" rtl="0" eaLnBrk="1" fontAlgn="base" hangingPunct="1">
              <a:spcBef>
                <a:spcPct val="20000"/>
              </a:spcBef>
              <a:spcAft>
                <a:spcPct val="0"/>
              </a:spcAft>
              <a:buClr>
                <a:schemeClr val="bg1"/>
              </a:buClr>
              <a:buChar char="•"/>
              <a:defRPr sz="2400">
                <a:solidFill>
                  <a:schemeClr val="tx1"/>
                </a:solidFill>
                <a:latin typeface="+mn-lt"/>
                <a:ea typeface="Geneva" charset="0"/>
              </a:defRPr>
            </a:lvl3pPr>
            <a:lvl4pPr marL="1600200" indent="-228600" algn="l" rtl="0" eaLnBrk="1" fontAlgn="base" hangingPunct="1">
              <a:spcBef>
                <a:spcPct val="20000"/>
              </a:spcBef>
              <a:spcAft>
                <a:spcPct val="0"/>
              </a:spcAft>
              <a:buClr>
                <a:schemeClr val="bg1"/>
              </a:buClr>
              <a:buChar char="–"/>
              <a:defRPr sz="2000">
                <a:solidFill>
                  <a:schemeClr val="tx1"/>
                </a:solidFill>
                <a:latin typeface="+mn-lt"/>
                <a:ea typeface="Geneva" charset="0"/>
              </a:defRPr>
            </a:lvl4pPr>
            <a:lvl5pPr marL="2057400" indent="-228600" algn="l" rtl="0" eaLnBrk="1" fontAlgn="base" hangingPunct="1">
              <a:spcBef>
                <a:spcPct val="20000"/>
              </a:spcBef>
              <a:spcAft>
                <a:spcPct val="0"/>
              </a:spcAft>
              <a:buClr>
                <a:schemeClr val="bg1"/>
              </a:buClr>
              <a:buChar char="»"/>
              <a:defRPr sz="2000">
                <a:solidFill>
                  <a:schemeClr val="tx1"/>
                </a:solidFill>
                <a:latin typeface="+mn-lt"/>
                <a:ea typeface="Geneva" charset="0"/>
              </a:defRPr>
            </a:lvl5pPr>
            <a:lvl6pPr marL="2514600" indent="-228600" algn="l" rtl="0" eaLnBrk="1" fontAlgn="base" hangingPunct="1">
              <a:spcBef>
                <a:spcPct val="20000"/>
              </a:spcBef>
              <a:spcAft>
                <a:spcPct val="0"/>
              </a:spcAft>
              <a:buClr>
                <a:schemeClr val="bg1"/>
              </a:buClr>
              <a:buChar char="»"/>
              <a:defRPr sz="2000">
                <a:solidFill>
                  <a:schemeClr val="tx1"/>
                </a:solidFill>
                <a:latin typeface="+mn-lt"/>
              </a:defRPr>
            </a:lvl6pPr>
            <a:lvl7pPr marL="2971800" indent="-228600" algn="l" rtl="0" eaLnBrk="1" fontAlgn="base" hangingPunct="1">
              <a:spcBef>
                <a:spcPct val="20000"/>
              </a:spcBef>
              <a:spcAft>
                <a:spcPct val="0"/>
              </a:spcAft>
              <a:buClr>
                <a:schemeClr val="bg1"/>
              </a:buClr>
              <a:buChar char="»"/>
              <a:defRPr sz="2000">
                <a:solidFill>
                  <a:schemeClr val="tx1"/>
                </a:solidFill>
                <a:latin typeface="+mn-lt"/>
              </a:defRPr>
            </a:lvl7pPr>
            <a:lvl8pPr marL="3429000" indent="-228600" algn="l" rtl="0" eaLnBrk="1" fontAlgn="base" hangingPunct="1">
              <a:spcBef>
                <a:spcPct val="20000"/>
              </a:spcBef>
              <a:spcAft>
                <a:spcPct val="0"/>
              </a:spcAft>
              <a:buClr>
                <a:schemeClr val="bg1"/>
              </a:buClr>
              <a:buChar char="»"/>
              <a:defRPr sz="2000">
                <a:solidFill>
                  <a:schemeClr val="tx1"/>
                </a:solidFill>
                <a:latin typeface="+mn-lt"/>
              </a:defRPr>
            </a:lvl8pPr>
            <a:lvl9pPr marL="3886200" indent="-228600" algn="l" rtl="0" eaLnBrk="1" fontAlgn="base" hangingPunct="1">
              <a:spcBef>
                <a:spcPct val="20000"/>
              </a:spcBef>
              <a:spcAft>
                <a:spcPct val="0"/>
              </a:spcAft>
              <a:buClr>
                <a:schemeClr val="bg1"/>
              </a:buClr>
              <a:buChar char="»"/>
              <a:defRPr sz="2000">
                <a:solidFill>
                  <a:schemeClr val="tx1"/>
                </a:solidFill>
                <a:latin typeface="+mn-lt"/>
              </a:defRPr>
            </a:lvl9pPr>
          </a:lstStyle>
          <a:p>
            <a:pPr marL="168275" indent="0">
              <a:spcBef>
                <a:spcPct val="0"/>
              </a:spcBef>
              <a:buClrTx/>
              <a:buNone/>
            </a:pPr>
            <a:r>
              <a:rPr lang="en-US" altLang="en-US" sz="3600" b="1" kern="0" dirty="0" smtClean="0">
                <a:cs typeface="Arial" charset="0"/>
              </a:rPr>
              <a:t>BWS Annual Ad for Professional Services FY 2017-2018</a:t>
            </a:r>
          </a:p>
          <a:p>
            <a:pPr marL="168275" indent="0">
              <a:spcBef>
                <a:spcPct val="0"/>
              </a:spcBef>
              <a:buClrTx/>
              <a:buNone/>
            </a:pPr>
            <a:endParaRPr lang="en-US" altLang="en-US" sz="2600" kern="0" dirty="0" smtClean="0">
              <a:solidFill>
                <a:srgbClr val="000000"/>
              </a:solidFill>
              <a:cs typeface="Arial" charset="0"/>
            </a:endParaRPr>
          </a:p>
          <a:p>
            <a:pPr marL="168275" indent="0">
              <a:spcBef>
                <a:spcPct val="0"/>
              </a:spcBef>
              <a:buClrTx/>
              <a:buNone/>
            </a:pPr>
            <a:r>
              <a:rPr lang="en-US" altLang="en-US" sz="2400" kern="0" dirty="0" smtClean="0">
                <a:solidFill>
                  <a:srgbClr val="000000"/>
                </a:solidFill>
                <a:cs typeface="Arial" charset="0"/>
              </a:rPr>
              <a:t>BWS website – March 17, 2017</a:t>
            </a:r>
          </a:p>
          <a:p>
            <a:pPr marL="168275" indent="0">
              <a:spcBef>
                <a:spcPct val="0"/>
              </a:spcBef>
              <a:buClrTx/>
              <a:buNone/>
            </a:pPr>
            <a:r>
              <a:rPr lang="en-US" altLang="en-US" sz="2400" kern="0" dirty="0" smtClean="0">
                <a:solidFill>
                  <a:srgbClr val="000000"/>
                </a:solidFill>
                <a:cs typeface="Arial" charset="0"/>
                <a:hlinkClick r:id="rId4"/>
              </a:rPr>
              <a:t>http://www.boardofwatersupply.com/procurement/professional-services/projects</a:t>
            </a:r>
            <a:endParaRPr lang="en-US" altLang="en-US" sz="2400" kern="0" dirty="0" smtClean="0">
              <a:solidFill>
                <a:srgbClr val="000000"/>
              </a:solidFill>
              <a:cs typeface="Arial" charset="0"/>
            </a:endParaRPr>
          </a:p>
          <a:p>
            <a:pPr marL="168275" indent="0">
              <a:spcBef>
                <a:spcPct val="0"/>
              </a:spcBef>
              <a:buClrTx/>
              <a:buNone/>
            </a:pPr>
            <a:endParaRPr lang="en-US" altLang="en-US" sz="2600" kern="0" dirty="0">
              <a:solidFill>
                <a:srgbClr val="000000"/>
              </a:solidFill>
              <a:cs typeface="Arial" charset="0"/>
            </a:endParaRPr>
          </a:p>
          <a:p>
            <a:pPr marL="168275" indent="0">
              <a:spcBef>
                <a:spcPct val="0"/>
              </a:spcBef>
              <a:buClrTx/>
              <a:buNone/>
            </a:pPr>
            <a:r>
              <a:rPr lang="en-US" altLang="en-US" sz="2400" b="1" kern="0" dirty="0" smtClean="0">
                <a:cs typeface="Arial" charset="0"/>
              </a:rPr>
              <a:t>Submittals due: April 28, 2017</a:t>
            </a:r>
          </a:p>
          <a:p>
            <a:pPr marL="168275" indent="0">
              <a:spcBef>
                <a:spcPct val="0"/>
              </a:spcBef>
              <a:buClrTx/>
              <a:buNone/>
            </a:pPr>
            <a:r>
              <a:rPr lang="en-US" altLang="en-US" sz="2400" kern="0" dirty="0" smtClean="0">
                <a:cs typeface="Arial" charset="0"/>
              </a:rPr>
              <a:t>To: BWS Office of Procurement</a:t>
            </a:r>
          </a:p>
          <a:p>
            <a:pPr marL="568325" lvl="1" indent="0">
              <a:spcBef>
                <a:spcPct val="0"/>
              </a:spcBef>
              <a:buClrTx/>
              <a:buNone/>
            </a:pPr>
            <a:endParaRPr lang="en-US" altLang="en-US" sz="2200" b="1" kern="0" dirty="0" smtClean="0">
              <a:cs typeface="Arial" charset="0"/>
            </a:endParaRPr>
          </a:p>
        </p:txBody>
      </p:sp>
    </p:spTree>
    <p:extLst>
      <p:ext uri="{BB962C8B-B14F-4D97-AF65-F5344CB8AC3E}">
        <p14:creationId xmlns:p14="http://schemas.microsoft.com/office/powerpoint/2010/main" val="2523016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36513" y="-206375"/>
            <a:ext cx="9239251" cy="7170738"/>
            <a:chOff x="-36513" y="-206375"/>
            <a:chExt cx="9239251" cy="7170738"/>
          </a:xfrm>
        </p:grpSpPr>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06375"/>
              <a:ext cx="9239251"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p:cNvSpPr txBox="1">
              <a:spLocks noChangeArrowheads="1"/>
            </p:cNvSpPr>
            <p:nvPr/>
          </p:nvSpPr>
          <p:spPr bwMode="auto">
            <a:xfrm>
              <a:off x="7065818" y="6322352"/>
              <a:ext cx="914400" cy="307777"/>
            </a:xfrm>
            <a:prstGeom prst="rect">
              <a:avLst/>
            </a:prstGeom>
            <a:solidFill>
              <a:srgbClr val="FBF3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a:solidFill>
                    <a:srgbClr val="008080"/>
                  </a:solidFill>
                  <a:latin typeface="Calibri" panose="020F0502020204030204" pitchFamily="34" charset="0"/>
                </a:rPr>
                <a:t>Oct 2016</a:t>
              </a:r>
            </a:p>
          </p:txBody>
        </p:sp>
      </p:grpSp>
    </p:spTree>
    <p:extLst>
      <p:ext uri="{BB962C8B-B14F-4D97-AF65-F5344CB8AC3E}">
        <p14:creationId xmlns:p14="http://schemas.microsoft.com/office/powerpoint/2010/main" val="370099139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23501" y="1194289"/>
            <a:ext cx="9144000" cy="762000"/>
          </a:xfrm>
        </p:spPr>
        <p:txBody>
          <a:bodyPr/>
          <a:lstStyle/>
          <a:p>
            <a:r>
              <a:rPr lang="en-US" sz="4000" dirty="0" smtClean="0">
                <a:solidFill>
                  <a:schemeClr val="tx1"/>
                </a:solidFill>
                <a:ea typeface="Geneva" pitchFamily="121" charset="-128"/>
              </a:rPr>
              <a:t>Questions?</a:t>
            </a:r>
          </a:p>
        </p:txBody>
      </p:sp>
      <p:pic>
        <p:nvPicPr>
          <p:cNvPr id="2" name="Picture 1"/>
          <p:cNvPicPr>
            <a:picLocks noChangeAspect="1"/>
          </p:cNvPicPr>
          <p:nvPr/>
        </p:nvPicPr>
        <p:blipFill>
          <a:blip r:embed="rId3"/>
          <a:stretch>
            <a:fillRect/>
          </a:stretch>
        </p:blipFill>
        <p:spPr>
          <a:xfrm>
            <a:off x="2296886" y="4800600"/>
            <a:ext cx="4528456" cy="1676400"/>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 y="2133600"/>
            <a:ext cx="9142413"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97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rot="5400000">
            <a:off x="2644487" y="358486"/>
            <a:ext cx="3855028" cy="9144002"/>
          </a:xfrm>
          <a:prstGeom prst="rect">
            <a:avLst/>
          </a:prstGeom>
          <a:gradFill>
            <a:gsLst>
              <a:gs pos="26000">
                <a:srgbClr val="05A7CC"/>
              </a:gs>
              <a:gs pos="100000">
                <a:srgbClr val="05A7CC">
                  <a:alpha val="0"/>
                </a:srgbClr>
              </a:gs>
            </a:gsLst>
            <a:lin ang="10800000" scaled="1"/>
          </a:gradFill>
          <a:ln>
            <a:noFill/>
          </a:ln>
        </p:spPr>
        <p:txBody>
          <a:bodyPr wrap="none" anchor="ctr"/>
          <a:lstStyle/>
          <a:p>
            <a:pPr defTabSz="457200">
              <a:defRPr/>
            </a:pPr>
            <a:endParaRPr lang="en-US" sz="2400">
              <a:solidFill>
                <a:srgbClr val="000000"/>
              </a:solidFill>
              <a:latin typeface="Times New Roman" charset="0"/>
              <a:cs typeface="+mn-cs"/>
            </a:endParaRPr>
          </a:p>
        </p:txBody>
      </p:sp>
      <p:sp>
        <p:nvSpPr>
          <p:cNvPr id="15366" name="Title 1"/>
          <p:cNvSpPr txBox="1">
            <a:spLocks/>
          </p:cNvSpPr>
          <p:nvPr/>
        </p:nvSpPr>
        <p:spPr bwMode="auto">
          <a:xfrm>
            <a:off x="457200" y="684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ja-JP" sz="3400" dirty="0">
                <a:solidFill>
                  <a:srgbClr val="000000"/>
                </a:solidFill>
                <a:latin typeface="Arial" panose="020B0604020202020204" pitchFamily="34" charset="0"/>
              </a:rPr>
              <a:t>The BWS Water Master Plan</a:t>
            </a:r>
            <a:r>
              <a:rPr lang="is-IS" altLang="ja-JP" sz="3400" dirty="0">
                <a:solidFill>
                  <a:srgbClr val="000000"/>
                </a:solidFill>
                <a:latin typeface="Arial" panose="020B0604020202020204" pitchFamily="34" charset="0"/>
              </a:rPr>
              <a:t>…</a:t>
            </a:r>
            <a:endParaRPr lang="en-US" altLang="en-US" sz="3400" dirty="0">
              <a:solidFill>
                <a:srgbClr val="000000"/>
              </a:solidFill>
              <a:latin typeface="Arial" panose="020B0604020202020204" pitchFamily="34" charset="0"/>
            </a:endParaRPr>
          </a:p>
        </p:txBody>
      </p:sp>
      <p:sp>
        <p:nvSpPr>
          <p:cNvPr id="15367" name="TextBox 2"/>
          <p:cNvSpPr txBox="1">
            <a:spLocks noChangeArrowheads="1"/>
          </p:cNvSpPr>
          <p:nvPr/>
        </p:nvSpPr>
        <p:spPr bwMode="auto">
          <a:xfrm>
            <a:off x="1092200" y="3924300"/>
            <a:ext cx="7075488"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900"/>
              </a:spcAft>
              <a:buFontTx/>
              <a:buNone/>
            </a:pPr>
            <a:r>
              <a:rPr lang="is-IS" altLang="en-US" sz="3000" dirty="0">
                <a:solidFill>
                  <a:srgbClr val="FFFFFF"/>
                </a:solidFill>
                <a:latin typeface="Arial" panose="020B0604020202020204" pitchFamily="34" charset="0"/>
              </a:rPr>
              <a:t>…	</a:t>
            </a:r>
            <a:r>
              <a:rPr lang="en-US" altLang="en-US" sz="3000" dirty="0">
                <a:solidFill>
                  <a:srgbClr val="FFFFFF"/>
                </a:solidFill>
                <a:latin typeface="Arial Black" panose="020B0A04020102020204" pitchFamily="34" charset="0"/>
              </a:rPr>
              <a:t>Looks ahead </a:t>
            </a:r>
            <a:r>
              <a:rPr lang="en-US" altLang="en-US" sz="3000" dirty="0">
                <a:solidFill>
                  <a:srgbClr val="FFFFFF"/>
                </a:solidFill>
                <a:latin typeface="Arial" panose="020B0604020202020204" pitchFamily="34" charset="0"/>
              </a:rPr>
              <a:t>30 years</a:t>
            </a:r>
          </a:p>
          <a:p>
            <a:pPr eaLnBrk="1" hangingPunct="1">
              <a:spcBef>
                <a:spcPct val="0"/>
              </a:spcBef>
              <a:spcAft>
                <a:spcPts val="900"/>
              </a:spcAft>
              <a:buFontTx/>
              <a:buNone/>
            </a:pPr>
            <a:r>
              <a:rPr lang="is-IS" altLang="en-US" sz="3000" dirty="0">
                <a:solidFill>
                  <a:srgbClr val="FFFFFF"/>
                </a:solidFill>
                <a:latin typeface="Arial" panose="020B0604020202020204" pitchFamily="34" charset="0"/>
              </a:rPr>
              <a:t>…	</a:t>
            </a:r>
            <a:r>
              <a:rPr lang="en-US" altLang="en-US" sz="3000" dirty="0">
                <a:solidFill>
                  <a:srgbClr val="FFFFFF"/>
                </a:solidFill>
                <a:latin typeface="Arial Black" panose="020B0A04020102020204" pitchFamily="34" charset="0"/>
              </a:rPr>
              <a:t>Evaluates</a:t>
            </a:r>
            <a:r>
              <a:rPr lang="en-US" altLang="en-US" sz="3000" dirty="0">
                <a:solidFill>
                  <a:srgbClr val="FFFFFF"/>
                </a:solidFill>
                <a:latin typeface="Arial" panose="020B0604020202020204" pitchFamily="34" charset="0"/>
              </a:rPr>
              <a:t> the entire water system</a:t>
            </a:r>
          </a:p>
          <a:p>
            <a:pPr eaLnBrk="1" hangingPunct="1">
              <a:spcBef>
                <a:spcPct val="0"/>
              </a:spcBef>
              <a:spcAft>
                <a:spcPts val="900"/>
              </a:spcAft>
              <a:buFontTx/>
              <a:buNone/>
            </a:pPr>
            <a:r>
              <a:rPr lang="is-IS" altLang="en-US" sz="3000" dirty="0">
                <a:solidFill>
                  <a:srgbClr val="FFFFFF"/>
                </a:solidFill>
                <a:latin typeface="Arial" panose="020B0604020202020204" pitchFamily="34" charset="0"/>
              </a:rPr>
              <a:t>…	</a:t>
            </a:r>
            <a:r>
              <a:rPr lang="en-US" altLang="en-US" sz="3000" dirty="0">
                <a:solidFill>
                  <a:srgbClr val="FFFFFF"/>
                </a:solidFill>
                <a:latin typeface="Arial Black" panose="020B0A04020102020204" pitchFamily="34" charset="0"/>
              </a:rPr>
              <a:t>Identifies </a:t>
            </a:r>
            <a:r>
              <a:rPr lang="en-US" altLang="en-US" sz="3000" dirty="0">
                <a:solidFill>
                  <a:srgbClr val="FFFFFF"/>
                </a:solidFill>
                <a:latin typeface="Arial" panose="020B0604020202020204" pitchFamily="34" charset="0"/>
              </a:rPr>
              <a:t>necessary improvements</a:t>
            </a:r>
          </a:p>
          <a:p>
            <a:pPr eaLnBrk="1" hangingPunct="1">
              <a:spcBef>
                <a:spcPct val="0"/>
              </a:spcBef>
              <a:spcAft>
                <a:spcPts val="900"/>
              </a:spcAft>
              <a:buFontTx/>
              <a:buNone/>
            </a:pPr>
            <a:r>
              <a:rPr lang="is-IS" altLang="en-US" sz="3000" dirty="0">
                <a:solidFill>
                  <a:srgbClr val="FFFFFF"/>
                </a:solidFill>
                <a:latin typeface="Arial" panose="020B0604020202020204" pitchFamily="34" charset="0"/>
              </a:rPr>
              <a:t>…	</a:t>
            </a:r>
            <a:r>
              <a:rPr lang="en-US" altLang="en-US" sz="3000" dirty="0">
                <a:solidFill>
                  <a:srgbClr val="FFFFFF"/>
                </a:solidFill>
                <a:latin typeface="Arial Black" panose="020B0A04020102020204" pitchFamily="34" charset="0"/>
              </a:rPr>
              <a:t>Balances needs with costs </a:t>
            </a:r>
            <a:r>
              <a:rPr lang="en-US" altLang="en-US" sz="3000" dirty="0">
                <a:solidFill>
                  <a:srgbClr val="FFFFFF"/>
                </a:solidFill>
                <a:latin typeface="Arial" panose="020B0604020202020204" pitchFamily="34" charset="0"/>
              </a:rPr>
              <a:t>of 	providing water to our customers</a:t>
            </a:r>
          </a:p>
        </p:txBody>
      </p:sp>
    </p:spTree>
    <p:extLst>
      <p:ext uri="{BB962C8B-B14F-4D97-AF65-F5344CB8AC3E}">
        <p14:creationId xmlns:p14="http://schemas.microsoft.com/office/powerpoint/2010/main" val="3858355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7025" y="1900238"/>
            <a:ext cx="869950" cy="461962"/>
          </a:xfrm>
          <a:prstGeom prst="rect">
            <a:avLst/>
          </a:prstGeom>
          <a:noFill/>
        </p:spPr>
        <p:txBody>
          <a:bodyPr wrap="none">
            <a:spAutoFit/>
          </a:bodyPr>
          <a:lstStyle/>
          <a:p>
            <a:pPr algn="ctr">
              <a:defRPr/>
            </a:pPr>
            <a:r>
              <a:rPr lang="en-US" b="1" dirty="0">
                <a:solidFill>
                  <a:schemeClr val="bg1"/>
                </a:solidFill>
                <a:latin typeface="+mn-lt"/>
              </a:rPr>
              <a:t>2014</a:t>
            </a:r>
          </a:p>
        </p:txBody>
      </p:sp>
      <p:sp>
        <p:nvSpPr>
          <p:cNvPr id="44" name="TextBox 43"/>
          <p:cNvSpPr txBox="1"/>
          <p:nvPr/>
        </p:nvSpPr>
        <p:spPr>
          <a:xfrm>
            <a:off x="7116763" y="1912938"/>
            <a:ext cx="868362" cy="461962"/>
          </a:xfrm>
          <a:prstGeom prst="rect">
            <a:avLst/>
          </a:prstGeom>
          <a:noFill/>
        </p:spPr>
        <p:txBody>
          <a:bodyPr wrap="none">
            <a:spAutoFit/>
          </a:bodyPr>
          <a:lstStyle/>
          <a:p>
            <a:pPr algn="ctr">
              <a:defRPr/>
            </a:pPr>
            <a:r>
              <a:rPr lang="en-US" b="1" dirty="0">
                <a:solidFill>
                  <a:schemeClr val="bg1"/>
                </a:solidFill>
                <a:latin typeface="+mn-lt"/>
              </a:rPr>
              <a:t>2015</a:t>
            </a:r>
          </a:p>
        </p:txBody>
      </p:sp>
      <p:sp>
        <p:nvSpPr>
          <p:cNvPr id="46" name="Rectangle 45"/>
          <p:cNvSpPr/>
          <p:nvPr/>
        </p:nvSpPr>
        <p:spPr>
          <a:xfrm>
            <a:off x="1169988" y="1557338"/>
            <a:ext cx="855662" cy="4364037"/>
          </a:xfrm>
          <a:prstGeom prst="rect">
            <a:avLst/>
          </a:prstGeom>
          <a:noFill/>
          <a:ln w="9525" cap="flat" cmpd="sng" algn="ctr">
            <a:no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endParaRPr>
          </a:p>
        </p:txBody>
      </p:sp>
      <p:sp>
        <p:nvSpPr>
          <p:cNvPr id="50" name="TextBox 49"/>
          <p:cNvSpPr txBox="1"/>
          <p:nvPr/>
        </p:nvSpPr>
        <p:spPr>
          <a:xfrm>
            <a:off x="1169988" y="1889125"/>
            <a:ext cx="869950" cy="461963"/>
          </a:xfrm>
          <a:prstGeom prst="rect">
            <a:avLst/>
          </a:prstGeom>
          <a:noFill/>
          <a:ln w="19050">
            <a:noFill/>
          </a:ln>
        </p:spPr>
        <p:txBody>
          <a:bodyPr wrap="none">
            <a:spAutoFit/>
          </a:bodyPr>
          <a:lstStyle/>
          <a:p>
            <a:pPr algn="ctr">
              <a:defRPr/>
            </a:pPr>
            <a:r>
              <a:rPr lang="en-US" b="1" dirty="0">
                <a:solidFill>
                  <a:schemeClr val="bg1"/>
                </a:solidFill>
                <a:latin typeface="+mn-lt"/>
              </a:rPr>
              <a:t>2013</a:t>
            </a:r>
          </a:p>
        </p:txBody>
      </p:sp>
      <p:sp>
        <p:nvSpPr>
          <p:cNvPr id="77" name="Rectangle 76"/>
          <p:cNvSpPr/>
          <p:nvPr/>
        </p:nvSpPr>
        <p:spPr>
          <a:xfrm>
            <a:off x="168275" y="2903538"/>
            <a:ext cx="1997075" cy="2011362"/>
          </a:xfrm>
          <a:prstGeom prst="rect">
            <a:avLst/>
          </a:prstGeom>
          <a:solidFill>
            <a:srgbClr val="00B0F0"/>
          </a:solidFill>
          <a:ln w="9525" cap="flat" cmpd="sng" algn="ctr">
            <a:solidFill>
              <a:srgbClr val="4F81BD">
                <a:shade val="95000"/>
                <a:satMod val="105000"/>
              </a:srgbClr>
            </a:solidFill>
            <a:prstDash val="solid"/>
          </a:ln>
          <a:effectLst>
            <a:outerShdw blurRad="52705" dist="22987" dir="5400000" sx="101000" sy="101000" rotWithShape="0">
              <a:srgbClr val="000000">
                <a:alpha val="32000"/>
              </a:srgbClr>
            </a:outerShdw>
          </a:effectLst>
        </p:spPr>
        <p:txBody>
          <a:bodyPr anchor="ctr"/>
          <a:lstStyle/>
          <a:p>
            <a:pPr algn="ctr" fontAlgn="auto">
              <a:spcBef>
                <a:spcPts val="0"/>
              </a:spcBef>
              <a:spcAft>
                <a:spcPts val="0"/>
              </a:spcAft>
              <a:defRPr/>
            </a:pPr>
            <a:r>
              <a:rPr lang="en-US" sz="2000" b="1" kern="0" dirty="0">
                <a:solidFill>
                  <a:sysClr val="window" lastClr="FFFFFF"/>
                </a:solidFill>
                <a:latin typeface="Calibri"/>
              </a:rPr>
              <a:t>Phase 1: </a:t>
            </a:r>
          </a:p>
          <a:p>
            <a:pPr algn="ctr" fontAlgn="auto">
              <a:spcBef>
                <a:spcPts val="0"/>
              </a:spcBef>
              <a:spcAft>
                <a:spcPts val="0"/>
              </a:spcAft>
              <a:defRPr/>
            </a:pPr>
            <a:r>
              <a:rPr lang="en-US" sz="2000" b="1" kern="0" dirty="0">
                <a:solidFill>
                  <a:sysClr val="window" lastClr="FFFFFF"/>
                </a:solidFill>
                <a:latin typeface="Calibri"/>
              </a:rPr>
              <a:t>Initial Evaluation,</a:t>
            </a:r>
          </a:p>
          <a:p>
            <a:pPr algn="ctr" fontAlgn="auto">
              <a:spcBef>
                <a:spcPts val="0"/>
              </a:spcBef>
              <a:spcAft>
                <a:spcPts val="0"/>
              </a:spcAft>
              <a:defRPr/>
            </a:pPr>
            <a:r>
              <a:rPr lang="en-US" sz="2000" b="1" kern="0" spc="-50" dirty="0">
                <a:solidFill>
                  <a:sysClr val="window" lastClr="FFFFFF"/>
                </a:solidFill>
                <a:latin typeface="Calibri"/>
              </a:rPr>
              <a:t>WMP Methodology</a:t>
            </a:r>
            <a:r>
              <a:rPr lang="en-US" sz="2000" b="1" kern="0" dirty="0">
                <a:solidFill>
                  <a:sysClr val="window" lastClr="FFFFFF"/>
                </a:solidFill>
                <a:latin typeface="Calibri"/>
              </a:rPr>
              <a:t> &amp; </a:t>
            </a:r>
            <a:r>
              <a:rPr lang="en-US" sz="2000" b="1" kern="0" dirty="0" err="1">
                <a:solidFill>
                  <a:sysClr val="window" lastClr="FFFFFF"/>
                </a:solidFill>
                <a:latin typeface="Calibri"/>
              </a:rPr>
              <a:t>Ph</a:t>
            </a:r>
            <a:r>
              <a:rPr lang="en-US" sz="2000" b="1" kern="0" dirty="0">
                <a:solidFill>
                  <a:sysClr val="window" lastClr="FFFFFF"/>
                </a:solidFill>
                <a:latin typeface="Calibri"/>
              </a:rPr>
              <a:t>. 2&amp;3 Scope</a:t>
            </a:r>
          </a:p>
        </p:txBody>
      </p:sp>
      <p:sp>
        <p:nvSpPr>
          <p:cNvPr id="68" name="TextBox 67"/>
          <p:cNvSpPr txBox="1"/>
          <p:nvPr/>
        </p:nvSpPr>
        <p:spPr>
          <a:xfrm>
            <a:off x="717550" y="2351088"/>
            <a:ext cx="755650" cy="400050"/>
          </a:xfrm>
          <a:prstGeom prst="rect">
            <a:avLst/>
          </a:prstGeom>
          <a:solidFill>
            <a:srgbClr val="0070C0"/>
          </a:solidFill>
          <a:ln>
            <a:noFill/>
          </a:ln>
        </p:spPr>
        <p:txBody>
          <a:bodyPr wrap="none">
            <a:spAutoFit/>
          </a:bodyPr>
          <a:lstStyle/>
          <a:p>
            <a:pPr algn="ctr" fontAlgn="auto">
              <a:spcBef>
                <a:spcPts val="0"/>
              </a:spcBef>
              <a:spcAft>
                <a:spcPts val="0"/>
              </a:spcAft>
              <a:defRPr/>
            </a:pPr>
            <a:r>
              <a:rPr lang="en-US" sz="2000" b="1" kern="0" dirty="0">
                <a:solidFill>
                  <a:schemeClr val="bg1"/>
                </a:solidFill>
                <a:latin typeface="+mn-lt"/>
              </a:rPr>
              <a:t>2013</a:t>
            </a:r>
          </a:p>
        </p:txBody>
      </p:sp>
      <p:sp>
        <p:nvSpPr>
          <p:cNvPr id="108" name="TextBox 107"/>
          <p:cNvSpPr txBox="1"/>
          <p:nvPr/>
        </p:nvSpPr>
        <p:spPr>
          <a:xfrm>
            <a:off x="3298825" y="2363788"/>
            <a:ext cx="754063" cy="400050"/>
          </a:xfrm>
          <a:prstGeom prst="rect">
            <a:avLst/>
          </a:prstGeom>
          <a:solidFill>
            <a:srgbClr val="0070C0"/>
          </a:solidFill>
          <a:ln>
            <a:noFill/>
          </a:ln>
        </p:spPr>
        <p:txBody>
          <a:bodyPr wrap="none">
            <a:spAutoFit/>
          </a:bodyPr>
          <a:lstStyle/>
          <a:p>
            <a:pPr algn="ctr" fontAlgn="auto">
              <a:spcBef>
                <a:spcPts val="0"/>
              </a:spcBef>
              <a:spcAft>
                <a:spcPts val="0"/>
              </a:spcAft>
              <a:defRPr/>
            </a:pPr>
            <a:r>
              <a:rPr lang="en-US" sz="2000" b="1" kern="0" dirty="0">
                <a:solidFill>
                  <a:schemeClr val="bg1"/>
                </a:solidFill>
                <a:latin typeface="+mn-lt"/>
              </a:rPr>
              <a:t>2014</a:t>
            </a:r>
          </a:p>
        </p:txBody>
      </p:sp>
      <p:sp>
        <p:nvSpPr>
          <p:cNvPr id="112" name="TextBox 111"/>
          <p:cNvSpPr txBox="1"/>
          <p:nvPr/>
        </p:nvSpPr>
        <p:spPr>
          <a:xfrm>
            <a:off x="5329238" y="2363788"/>
            <a:ext cx="1411287" cy="400050"/>
          </a:xfrm>
          <a:prstGeom prst="rect">
            <a:avLst/>
          </a:prstGeom>
          <a:solidFill>
            <a:srgbClr val="0070C0"/>
          </a:solidFill>
          <a:ln>
            <a:noFill/>
          </a:ln>
        </p:spPr>
        <p:txBody>
          <a:bodyPr wrap="none">
            <a:spAutoFit/>
          </a:bodyPr>
          <a:lstStyle/>
          <a:p>
            <a:pPr algn="ctr" fontAlgn="auto">
              <a:spcBef>
                <a:spcPts val="0"/>
              </a:spcBef>
              <a:spcAft>
                <a:spcPts val="0"/>
              </a:spcAft>
              <a:defRPr/>
            </a:pPr>
            <a:r>
              <a:rPr lang="en-US" sz="2000" b="1" kern="0" dirty="0">
                <a:solidFill>
                  <a:schemeClr val="bg1"/>
                </a:solidFill>
                <a:latin typeface="+mn-lt"/>
              </a:rPr>
              <a:t>2015-2016</a:t>
            </a:r>
          </a:p>
        </p:txBody>
      </p:sp>
      <p:sp>
        <p:nvSpPr>
          <p:cNvPr id="113" name="TextBox 112"/>
          <p:cNvSpPr txBox="1"/>
          <p:nvPr/>
        </p:nvSpPr>
        <p:spPr>
          <a:xfrm>
            <a:off x="7550150" y="2374900"/>
            <a:ext cx="1495425" cy="400050"/>
          </a:xfrm>
          <a:prstGeom prst="rect">
            <a:avLst/>
          </a:prstGeom>
          <a:solidFill>
            <a:srgbClr val="0070C0"/>
          </a:solidFill>
          <a:ln>
            <a:noFill/>
          </a:ln>
        </p:spPr>
        <p:txBody>
          <a:bodyPr>
            <a:spAutoFit/>
          </a:bodyPr>
          <a:lstStyle/>
          <a:p>
            <a:pPr algn="ctr" fontAlgn="auto">
              <a:spcBef>
                <a:spcPts val="0"/>
              </a:spcBef>
              <a:spcAft>
                <a:spcPts val="0"/>
              </a:spcAft>
              <a:defRPr/>
            </a:pPr>
            <a:r>
              <a:rPr lang="en-US" sz="2000" b="1" kern="0" dirty="0">
                <a:solidFill>
                  <a:schemeClr val="bg1"/>
                </a:solidFill>
                <a:latin typeface="+mn-lt"/>
              </a:rPr>
              <a:t>2017-2018</a:t>
            </a:r>
          </a:p>
        </p:txBody>
      </p:sp>
      <p:sp>
        <p:nvSpPr>
          <p:cNvPr id="115" name="Rectangle 114"/>
          <p:cNvSpPr/>
          <p:nvPr/>
        </p:nvSpPr>
        <p:spPr>
          <a:xfrm>
            <a:off x="2387600" y="2916238"/>
            <a:ext cx="5003800" cy="2038350"/>
          </a:xfrm>
          <a:prstGeom prst="rect">
            <a:avLst/>
          </a:prstGeom>
          <a:solidFill>
            <a:srgbClr val="00B0F0"/>
          </a:solidFill>
          <a:ln w="9525" cap="flat" cmpd="sng" algn="ctr">
            <a:noFill/>
            <a:prstDash val="solid"/>
          </a:ln>
          <a:effectLst>
            <a:outerShdw blurRad="52705" dist="22987" dir="5400000" sx="101000" sy="101000" rotWithShape="0">
              <a:srgbClr val="000000">
                <a:alpha val="32000"/>
              </a:srgbClr>
            </a:outerShdw>
          </a:effectLst>
        </p:spPr>
        <p:txBody>
          <a:bodyPr anchor="ctr"/>
          <a:lstStyle/>
          <a:p>
            <a:pPr fontAlgn="auto">
              <a:spcBef>
                <a:spcPts val="0"/>
              </a:spcBef>
              <a:spcAft>
                <a:spcPts val="0"/>
              </a:spcAft>
              <a:defRPr/>
            </a:pPr>
            <a:r>
              <a:rPr lang="en-US" sz="2000" b="1" kern="0" dirty="0">
                <a:solidFill>
                  <a:sysClr val="window" lastClr="FFFFFF"/>
                </a:solidFill>
                <a:latin typeface="Calibri"/>
              </a:rPr>
              <a:t>Phase 2: Condition Assessment &amp; </a:t>
            </a:r>
          </a:p>
          <a:p>
            <a:pPr fontAlgn="auto">
              <a:spcBef>
                <a:spcPts val="0"/>
              </a:spcBef>
              <a:spcAft>
                <a:spcPts val="0"/>
              </a:spcAft>
              <a:defRPr/>
            </a:pPr>
            <a:r>
              <a:rPr lang="en-US" sz="2000" b="1" kern="0" dirty="0">
                <a:solidFill>
                  <a:sysClr val="window" lastClr="FFFFFF"/>
                </a:solidFill>
                <a:latin typeface="Calibri"/>
              </a:rPr>
              <a:t>	 System Analysis</a:t>
            </a:r>
          </a:p>
          <a:p>
            <a:pPr fontAlgn="auto">
              <a:spcBef>
                <a:spcPts val="0"/>
              </a:spcBef>
              <a:spcAft>
                <a:spcPts val="0"/>
              </a:spcAft>
              <a:defRPr/>
            </a:pPr>
            <a:endParaRPr lang="en-US" sz="2000" b="1" kern="0" dirty="0">
              <a:solidFill>
                <a:sysClr val="window" lastClr="FFFFFF"/>
              </a:solidFill>
              <a:latin typeface="Calibri"/>
            </a:endParaRPr>
          </a:p>
          <a:p>
            <a:pPr fontAlgn="auto">
              <a:spcBef>
                <a:spcPts val="0"/>
              </a:spcBef>
              <a:spcAft>
                <a:spcPts val="0"/>
              </a:spcAft>
              <a:defRPr/>
            </a:pPr>
            <a:r>
              <a:rPr lang="en-US" sz="2000" b="1" kern="0" dirty="0">
                <a:solidFill>
                  <a:sysClr val="window" lastClr="FFFFFF"/>
                </a:solidFill>
                <a:latin typeface="Calibri"/>
              </a:rPr>
              <a:t>Phase 3: 30-year CIP, Water Master Plan &amp;</a:t>
            </a:r>
          </a:p>
          <a:p>
            <a:pPr fontAlgn="auto">
              <a:spcBef>
                <a:spcPts val="0"/>
              </a:spcBef>
              <a:spcAft>
                <a:spcPts val="0"/>
              </a:spcAft>
              <a:defRPr/>
            </a:pPr>
            <a:r>
              <a:rPr lang="en-US" sz="2000" b="1" kern="0" dirty="0">
                <a:solidFill>
                  <a:sysClr val="window" lastClr="FFFFFF"/>
                </a:solidFill>
                <a:latin typeface="Calibri"/>
              </a:rPr>
              <a:t>	 Stakeholder Advisory Group</a:t>
            </a:r>
          </a:p>
          <a:p>
            <a:pPr fontAlgn="auto">
              <a:spcBef>
                <a:spcPts val="0"/>
              </a:spcBef>
              <a:spcAft>
                <a:spcPts val="0"/>
              </a:spcAft>
              <a:defRPr/>
            </a:pPr>
            <a:endParaRPr lang="en-US" sz="2000" b="1" kern="0" dirty="0">
              <a:solidFill>
                <a:sysClr val="window" lastClr="FFFFFF"/>
              </a:solidFill>
              <a:latin typeface="Calibri"/>
            </a:endParaRPr>
          </a:p>
        </p:txBody>
      </p:sp>
      <p:sp>
        <p:nvSpPr>
          <p:cNvPr id="117" name="Rectangle 116"/>
          <p:cNvSpPr/>
          <p:nvPr/>
        </p:nvSpPr>
        <p:spPr>
          <a:xfrm>
            <a:off x="7550150" y="2927350"/>
            <a:ext cx="1376363" cy="2011363"/>
          </a:xfrm>
          <a:prstGeom prst="rect">
            <a:avLst/>
          </a:prstGeom>
          <a:solidFill>
            <a:srgbClr val="00B0F0"/>
          </a:solidFill>
          <a:ln w="9525" cap="flat" cmpd="sng" algn="ctr">
            <a:solidFill>
              <a:srgbClr val="4F81BD">
                <a:shade val="95000"/>
                <a:satMod val="105000"/>
              </a:srgbClr>
            </a:solidFill>
            <a:prstDash val="solid"/>
          </a:ln>
          <a:effectLst>
            <a:outerShdw blurRad="52705" dist="22987" dir="5400000" sx="101000" sy="101000" rotWithShape="0">
              <a:srgbClr val="000000">
                <a:alpha val="32000"/>
              </a:srgbClr>
            </a:outerShdw>
          </a:effectLst>
        </p:spPr>
        <p:txBody>
          <a:bodyPr anchor="ctr"/>
          <a:lstStyle/>
          <a:p>
            <a:pPr algn="ctr" fontAlgn="auto">
              <a:spcBef>
                <a:spcPts val="0"/>
              </a:spcBef>
              <a:spcAft>
                <a:spcPts val="0"/>
              </a:spcAft>
              <a:defRPr/>
            </a:pPr>
            <a:r>
              <a:rPr lang="en-US" sz="2000" b="1" kern="0" dirty="0">
                <a:solidFill>
                  <a:sysClr val="window" lastClr="FFFFFF"/>
                </a:solidFill>
                <a:latin typeface="Calibri"/>
              </a:rPr>
              <a:t>Financial</a:t>
            </a:r>
          </a:p>
          <a:p>
            <a:pPr algn="ctr" fontAlgn="auto">
              <a:spcBef>
                <a:spcPts val="0"/>
              </a:spcBef>
              <a:spcAft>
                <a:spcPts val="0"/>
              </a:spcAft>
              <a:defRPr/>
            </a:pPr>
            <a:r>
              <a:rPr lang="en-US" sz="2000" b="1" kern="0" dirty="0">
                <a:solidFill>
                  <a:sysClr val="window" lastClr="FFFFFF"/>
                </a:solidFill>
                <a:latin typeface="Calibri"/>
              </a:rPr>
              <a:t>Plan</a:t>
            </a:r>
          </a:p>
          <a:p>
            <a:pPr algn="ctr" fontAlgn="auto">
              <a:spcBef>
                <a:spcPts val="0"/>
              </a:spcBef>
              <a:spcAft>
                <a:spcPts val="0"/>
              </a:spcAft>
              <a:defRPr/>
            </a:pPr>
            <a:r>
              <a:rPr lang="en-US" sz="2000" b="1" kern="0" dirty="0">
                <a:solidFill>
                  <a:sysClr val="window" lastClr="FFFFFF"/>
                </a:solidFill>
                <a:latin typeface="Calibri"/>
              </a:rPr>
              <a:t>&amp;</a:t>
            </a:r>
          </a:p>
          <a:p>
            <a:pPr algn="ctr" fontAlgn="auto">
              <a:spcBef>
                <a:spcPts val="0"/>
              </a:spcBef>
              <a:spcAft>
                <a:spcPts val="0"/>
              </a:spcAft>
              <a:defRPr/>
            </a:pPr>
            <a:r>
              <a:rPr lang="en-US" sz="2000" b="1" kern="0" dirty="0">
                <a:solidFill>
                  <a:sysClr val="window" lastClr="FFFFFF"/>
                </a:solidFill>
                <a:latin typeface="Calibri"/>
              </a:rPr>
              <a:t>Rate</a:t>
            </a:r>
          </a:p>
          <a:p>
            <a:pPr algn="ctr" fontAlgn="auto">
              <a:spcBef>
                <a:spcPts val="0"/>
              </a:spcBef>
              <a:spcAft>
                <a:spcPts val="0"/>
              </a:spcAft>
              <a:defRPr/>
            </a:pPr>
            <a:r>
              <a:rPr lang="en-US" sz="2000" b="1" kern="0" dirty="0">
                <a:solidFill>
                  <a:sysClr val="window" lastClr="FFFFFF"/>
                </a:solidFill>
                <a:latin typeface="Calibri"/>
              </a:rPr>
              <a:t>Study</a:t>
            </a:r>
          </a:p>
        </p:txBody>
      </p:sp>
      <p:sp>
        <p:nvSpPr>
          <p:cNvPr id="18445" name="Title 1"/>
          <p:cNvSpPr>
            <a:spLocks noGrp="1"/>
          </p:cNvSpPr>
          <p:nvPr>
            <p:ph type="title"/>
          </p:nvPr>
        </p:nvSpPr>
        <p:spPr>
          <a:xfrm>
            <a:off x="14288" y="1066800"/>
            <a:ext cx="9129712" cy="577850"/>
          </a:xfrm>
        </p:spPr>
        <p:txBody>
          <a:bodyPr/>
          <a:lstStyle/>
          <a:p>
            <a:pPr eaLnBrk="1" hangingPunct="1"/>
            <a:r>
              <a:rPr lang="en-US" altLang="en-US" sz="3600" smtClean="0">
                <a:ea typeface="Geneva" pitchFamily="121" charset="-128"/>
              </a:rPr>
              <a:t>Water Master Plan-Water Rate Schedule</a:t>
            </a:r>
          </a:p>
        </p:txBody>
      </p:sp>
      <p:grpSp>
        <p:nvGrpSpPr>
          <p:cNvPr id="18446" name="Group 1"/>
          <p:cNvGrpSpPr>
            <a:grpSpLocks/>
          </p:cNvGrpSpPr>
          <p:nvPr/>
        </p:nvGrpSpPr>
        <p:grpSpPr bwMode="auto">
          <a:xfrm>
            <a:off x="6983413" y="4984750"/>
            <a:ext cx="1785937" cy="1138238"/>
            <a:chOff x="1973018" y="4926330"/>
            <a:chExt cx="1786604" cy="1138266"/>
          </a:xfrm>
        </p:grpSpPr>
        <p:cxnSp>
          <p:nvCxnSpPr>
            <p:cNvPr id="18447" name="Straight Arrow Connector 6"/>
            <p:cNvCxnSpPr>
              <a:cxnSpLocks noChangeShapeType="1"/>
            </p:cNvCxnSpPr>
            <p:nvPr/>
          </p:nvCxnSpPr>
          <p:spPr bwMode="auto">
            <a:xfrm flipV="1">
              <a:off x="2762300" y="4926330"/>
              <a:ext cx="6189" cy="491490"/>
            </a:xfrm>
            <a:prstGeom prst="straightConnector1">
              <a:avLst/>
            </a:prstGeom>
            <a:noFill/>
            <a:ln w="571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18448" name="TextBox 11"/>
            <p:cNvSpPr txBox="1">
              <a:spLocks noChangeArrowheads="1"/>
            </p:cNvSpPr>
            <p:nvPr/>
          </p:nvSpPr>
          <p:spPr bwMode="auto">
            <a:xfrm>
              <a:off x="1973018" y="5417820"/>
              <a:ext cx="1786604" cy="64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3200">
                  <a:solidFill>
                    <a:schemeClr val="tx1"/>
                  </a:solidFill>
                  <a:latin typeface="Arial" pitchFamily="34" charset="0"/>
                  <a:ea typeface="Geneva" pitchFamily="121" charset="-128"/>
                </a:defRPr>
              </a:lvl1pPr>
              <a:lvl2pPr marL="742950" indent="-285750" eaLnBrk="0" hangingPunct="0">
                <a:spcBef>
                  <a:spcPct val="20000"/>
                </a:spcBef>
                <a:buClr>
                  <a:schemeClr val="bg1"/>
                </a:buClr>
                <a:buChar char="–"/>
                <a:defRPr sz="2800">
                  <a:solidFill>
                    <a:schemeClr val="tx1"/>
                  </a:solidFill>
                  <a:latin typeface="Arial" pitchFamily="34" charset="0"/>
                  <a:ea typeface="Geneva" pitchFamily="121" charset="-128"/>
                </a:defRPr>
              </a:lvl2pPr>
              <a:lvl3pPr marL="1143000" indent="-228600" eaLnBrk="0" hangingPunct="0">
                <a:spcBef>
                  <a:spcPct val="20000"/>
                </a:spcBef>
                <a:buClr>
                  <a:schemeClr val="bg1"/>
                </a:buClr>
                <a:buChar char="•"/>
                <a:defRPr sz="2400">
                  <a:solidFill>
                    <a:schemeClr val="tx1"/>
                  </a:solidFill>
                  <a:latin typeface="Arial" pitchFamily="34" charset="0"/>
                  <a:ea typeface="Geneva" pitchFamily="121" charset="-128"/>
                </a:defRPr>
              </a:lvl3pPr>
              <a:lvl4pPr marL="1600200" indent="-228600" eaLnBrk="0" hangingPunct="0">
                <a:spcBef>
                  <a:spcPct val="20000"/>
                </a:spcBef>
                <a:buClr>
                  <a:schemeClr val="bg1"/>
                </a:buClr>
                <a:buChar char="–"/>
                <a:defRPr sz="2000">
                  <a:solidFill>
                    <a:schemeClr val="tx1"/>
                  </a:solidFill>
                  <a:latin typeface="Arial" pitchFamily="34" charset="0"/>
                  <a:ea typeface="Geneva" pitchFamily="121" charset="-128"/>
                </a:defRPr>
              </a:lvl4pPr>
              <a:lvl5pPr marL="2057400" indent="-228600" eaLnBrk="0" hangingPunct="0">
                <a:spcBef>
                  <a:spcPct val="20000"/>
                </a:spcBef>
                <a:buClr>
                  <a:schemeClr val="bg1"/>
                </a:buClr>
                <a:buChar char="»"/>
                <a:defRPr sz="2000">
                  <a:solidFill>
                    <a:schemeClr val="tx1"/>
                  </a:solidFill>
                  <a:latin typeface="Arial" pitchFamily="34" charset="0"/>
                  <a:ea typeface="Geneva" pitchFamily="121" charset="-128"/>
                </a:defRPr>
              </a:lvl5pPr>
              <a:lvl6pPr marL="2514600" indent="-228600" eaLnBrk="0" fontAlgn="base" hangingPunct="0">
                <a:spcBef>
                  <a:spcPct val="20000"/>
                </a:spcBef>
                <a:spcAft>
                  <a:spcPct val="0"/>
                </a:spcAft>
                <a:buClr>
                  <a:schemeClr val="bg1"/>
                </a:buClr>
                <a:buChar char="»"/>
                <a:defRPr sz="2000">
                  <a:solidFill>
                    <a:schemeClr val="tx1"/>
                  </a:solidFill>
                  <a:latin typeface="Arial" pitchFamily="34" charset="0"/>
                  <a:ea typeface="Geneva" pitchFamily="121" charset="-128"/>
                </a:defRPr>
              </a:lvl6pPr>
              <a:lvl7pPr marL="2971800" indent="-228600" eaLnBrk="0" fontAlgn="base" hangingPunct="0">
                <a:spcBef>
                  <a:spcPct val="20000"/>
                </a:spcBef>
                <a:spcAft>
                  <a:spcPct val="0"/>
                </a:spcAft>
                <a:buClr>
                  <a:schemeClr val="bg1"/>
                </a:buClr>
                <a:buChar char="»"/>
                <a:defRPr sz="2000">
                  <a:solidFill>
                    <a:schemeClr val="tx1"/>
                  </a:solidFill>
                  <a:latin typeface="Arial" pitchFamily="34" charset="0"/>
                  <a:ea typeface="Geneva" pitchFamily="121" charset="-128"/>
                </a:defRPr>
              </a:lvl7pPr>
              <a:lvl8pPr marL="3429000" indent="-228600" eaLnBrk="0" fontAlgn="base" hangingPunct="0">
                <a:spcBef>
                  <a:spcPct val="20000"/>
                </a:spcBef>
                <a:spcAft>
                  <a:spcPct val="0"/>
                </a:spcAft>
                <a:buClr>
                  <a:schemeClr val="bg1"/>
                </a:buClr>
                <a:buChar char="»"/>
                <a:defRPr sz="2000">
                  <a:solidFill>
                    <a:schemeClr val="tx1"/>
                  </a:solidFill>
                  <a:latin typeface="Arial" pitchFamily="34" charset="0"/>
                  <a:ea typeface="Geneva" pitchFamily="121" charset="-128"/>
                </a:defRPr>
              </a:lvl8pPr>
              <a:lvl9pPr marL="3886200" indent="-228600" eaLnBrk="0" fontAlgn="base" hangingPunct="0">
                <a:spcBef>
                  <a:spcPct val="20000"/>
                </a:spcBef>
                <a:spcAft>
                  <a:spcPct val="0"/>
                </a:spcAft>
                <a:buClr>
                  <a:schemeClr val="bg1"/>
                </a:buClr>
                <a:buChar char="»"/>
                <a:defRPr sz="2000">
                  <a:solidFill>
                    <a:schemeClr val="tx1"/>
                  </a:solidFill>
                  <a:latin typeface="Arial" pitchFamily="34" charset="0"/>
                  <a:ea typeface="Geneva" pitchFamily="121" charset="-128"/>
                </a:defRPr>
              </a:lvl9pPr>
            </a:lstStyle>
            <a:p>
              <a:pPr eaLnBrk="1" hangingPunct="1">
                <a:spcBef>
                  <a:spcPct val="0"/>
                </a:spcBef>
                <a:buClrTx/>
                <a:buFontTx/>
                <a:buNone/>
              </a:pPr>
              <a:r>
                <a:rPr lang="en-US" altLang="en-US" sz="2400" b="1">
                  <a:solidFill>
                    <a:srgbClr val="0000FF"/>
                  </a:solidFill>
                  <a:latin typeface="Calibri" pitchFamily="34" charset="0"/>
                </a:rPr>
                <a:t>We are here</a:t>
              </a:r>
            </a:p>
            <a:p>
              <a:pPr eaLnBrk="1" hangingPunct="1">
                <a:spcBef>
                  <a:spcPct val="0"/>
                </a:spcBef>
                <a:buClrTx/>
                <a:buFontTx/>
                <a:buNone/>
              </a:pPr>
              <a:endParaRPr lang="en-US" altLang="en-US" sz="1200" b="1">
                <a:solidFill>
                  <a:srgbClr val="0000FF"/>
                </a:solidFill>
                <a:latin typeface="Calibri" pitchFamily="34" charset="0"/>
              </a:endParaRPr>
            </a:p>
          </p:txBody>
        </p:sp>
      </p:grpSp>
    </p:spTree>
    <p:extLst>
      <p:ext uri="{BB962C8B-B14F-4D97-AF65-F5344CB8AC3E}">
        <p14:creationId xmlns:p14="http://schemas.microsoft.com/office/powerpoint/2010/main" val="305922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68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rot="5400000">
            <a:off x="2644487" y="358486"/>
            <a:ext cx="3855028" cy="9144002"/>
          </a:xfrm>
          <a:prstGeom prst="rect">
            <a:avLst/>
          </a:prstGeom>
          <a:gradFill>
            <a:gsLst>
              <a:gs pos="26000">
                <a:srgbClr val="05A7CC"/>
              </a:gs>
              <a:gs pos="100000">
                <a:srgbClr val="05A7CC">
                  <a:alpha val="0"/>
                </a:srgbClr>
              </a:gs>
            </a:gsLst>
            <a:lin ang="10800000" scaled="1"/>
          </a:gradFill>
          <a:ln>
            <a:noFill/>
          </a:ln>
        </p:spPr>
        <p:txBody>
          <a:bodyPr wrap="none" anchor="ctr"/>
          <a:lstStyle/>
          <a:p>
            <a:pPr eaLnBrk="1" hangingPunct="1">
              <a:defRPr/>
            </a:pPr>
            <a:endParaRPr lang="en-US">
              <a:latin typeface="Times New Roman" charset="0"/>
              <a:ea typeface="MS PGothic" charset="0"/>
            </a:endParaRPr>
          </a:p>
        </p:txBody>
      </p:sp>
      <p:sp>
        <p:nvSpPr>
          <p:cNvPr id="32773"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ja-JP" sz="3400">
                <a:latin typeface="Arial" pitchFamily="34" charset="0"/>
                <a:cs typeface="Arial" pitchFamily="34" charset="0"/>
              </a:rPr>
              <a:t>The BWS Water Master Plan</a:t>
            </a:r>
            <a:r>
              <a:rPr lang="is-IS" altLang="ja-JP" sz="3400">
                <a:latin typeface="Arial" pitchFamily="34" charset="0"/>
                <a:cs typeface="Arial" pitchFamily="34" charset="0"/>
              </a:rPr>
              <a:t>…</a:t>
            </a:r>
            <a:endParaRPr lang="en-US" altLang="en-US" sz="3400">
              <a:latin typeface="Arial" pitchFamily="34" charset="0"/>
              <a:cs typeface="Arial" pitchFamily="34" charset="0"/>
            </a:endParaRPr>
          </a:p>
        </p:txBody>
      </p:sp>
      <p:sp>
        <p:nvSpPr>
          <p:cNvPr id="32774" name="TextBox 2"/>
          <p:cNvSpPr txBox="1">
            <a:spLocks noChangeArrowheads="1"/>
          </p:cNvSpPr>
          <p:nvPr/>
        </p:nvSpPr>
        <p:spPr bwMode="auto">
          <a:xfrm>
            <a:off x="457200" y="3924300"/>
            <a:ext cx="8229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Looks </a:t>
            </a:r>
            <a:r>
              <a:rPr lang="en-US" altLang="en-US" sz="3000" dirty="0">
                <a:solidFill>
                  <a:srgbClr val="C00000"/>
                </a:solidFill>
                <a:latin typeface="Arial Black" pitchFamily="34" charset="0"/>
              </a:rPr>
              <a:t>ahead </a:t>
            </a:r>
            <a:r>
              <a:rPr lang="en-US" altLang="en-US" sz="3000" dirty="0">
                <a:solidFill>
                  <a:srgbClr val="C00000"/>
                </a:solidFill>
                <a:latin typeface="Arial" pitchFamily="34" charset="0"/>
              </a:rPr>
              <a:t>30 years</a:t>
            </a:r>
          </a:p>
          <a:p>
            <a:pPr eaLnBrk="1" hangingPunct="1">
              <a:spcAft>
                <a:spcPts val="900"/>
              </a:spcAft>
            </a:pPr>
            <a:r>
              <a:rPr lang="is-IS" altLang="en-US" sz="3000" dirty="0">
                <a:solidFill>
                  <a:schemeClr val="bg1"/>
                </a:solidFill>
                <a:latin typeface="Arial" pitchFamily="34" charset="0"/>
              </a:rPr>
              <a:t>…	</a:t>
            </a:r>
            <a:r>
              <a:rPr lang="en-US" altLang="en-US" sz="3000" dirty="0">
                <a:solidFill>
                  <a:schemeClr val="bg1"/>
                </a:solidFill>
                <a:latin typeface="Arial Black" pitchFamily="34" charset="0"/>
              </a:rPr>
              <a:t>Evaluates</a:t>
            </a:r>
            <a:r>
              <a:rPr lang="en-US" altLang="en-US" sz="3000" dirty="0">
                <a:solidFill>
                  <a:schemeClr val="bg1"/>
                </a:solidFill>
                <a:latin typeface="Arial" pitchFamily="34" charset="0"/>
              </a:rPr>
              <a:t> the entire water system</a:t>
            </a:r>
          </a:p>
          <a:p>
            <a:pPr eaLnBrk="1" hangingPunct="1">
              <a:spcAft>
                <a:spcPts val="900"/>
              </a:spcAft>
            </a:pPr>
            <a:r>
              <a:rPr lang="is-IS" altLang="en-US" sz="3000" dirty="0">
                <a:solidFill>
                  <a:schemeClr val="bg1"/>
                </a:solidFill>
                <a:latin typeface="Arial" pitchFamily="34" charset="0"/>
              </a:rPr>
              <a:t>…	</a:t>
            </a:r>
            <a:r>
              <a:rPr lang="en-US" altLang="en-US" sz="3000" dirty="0">
                <a:solidFill>
                  <a:schemeClr val="bg1"/>
                </a:solidFill>
                <a:latin typeface="Arial Black" pitchFamily="34" charset="0"/>
              </a:rPr>
              <a:t>Identifies </a:t>
            </a:r>
            <a:r>
              <a:rPr lang="en-US" altLang="en-US" sz="3000" dirty="0">
                <a:solidFill>
                  <a:schemeClr val="bg1"/>
                </a:solidFill>
                <a:latin typeface="Arial" pitchFamily="34" charset="0"/>
              </a:rPr>
              <a:t>necessary improvements</a:t>
            </a:r>
          </a:p>
          <a:p>
            <a:pPr eaLnBrk="1" hangingPunct="1">
              <a:spcAft>
                <a:spcPts val="900"/>
              </a:spcAft>
            </a:pPr>
            <a:r>
              <a:rPr lang="is-IS" altLang="en-US" sz="3000" dirty="0">
                <a:solidFill>
                  <a:schemeClr val="bg1"/>
                </a:solidFill>
                <a:latin typeface="Arial" pitchFamily="34" charset="0"/>
              </a:rPr>
              <a:t>…	</a:t>
            </a:r>
            <a:r>
              <a:rPr lang="en-US" altLang="en-US" sz="3000" dirty="0">
                <a:solidFill>
                  <a:schemeClr val="bg1"/>
                </a:solidFill>
                <a:latin typeface="Arial Black" pitchFamily="34" charset="0"/>
              </a:rPr>
              <a:t>Balances needs with costs </a:t>
            </a:r>
            <a:r>
              <a:rPr lang="en-US" altLang="en-US" sz="3000" dirty="0">
                <a:solidFill>
                  <a:schemeClr val="bg1"/>
                </a:solidFill>
                <a:latin typeface="Arial" pitchFamily="34" charset="0"/>
              </a:rPr>
              <a:t>of 	providing water to our customers</a:t>
            </a:r>
          </a:p>
        </p:txBody>
      </p:sp>
    </p:spTree>
    <p:extLst>
      <p:ext uri="{BB962C8B-B14F-4D97-AF65-F5344CB8AC3E}">
        <p14:creationId xmlns:p14="http://schemas.microsoft.com/office/powerpoint/2010/main" val="142079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04775" y="1400175"/>
            <a:ext cx="1928813" cy="9096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18" name="Rectangle 12"/>
          <p:cNvSpPr>
            <a:spLocks noChangeArrowheads="1"/>
          </p:cNvSpPr>
          <p:nvPr/>
        </p:nvSpPr>
        <p:spPr bwMode="auto">
          <a:xfrm>
            <a:off x="95250" y="2579688"/>
            <a:ext cx="1928813" cy="9096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19" name="Rectangle 13"/>
          <p:cNvSpPr>
            <a:spLocks noChangeArrowheads="1"/>
          </p:cNvSpPr>
          <p:nvPr/>
        </p:nvSpPr>
        <p:spPr bwMode="auto">
          <a:xfrm>
            <a:off x="114300" y="3705225"/>
            <a:ext cx="1928813" cy="9096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20" name="Rectangle 14"/>
          <p:cNvSpPr>
            <a:spLocks noChangeArrowheads="1"/>
          </p:cNvSpPr>
          <p:nvPr/>
        </p:nvSpPr>
        <p:spPr bwMode="auto">
          <a:xfrm>
            <a:off x="114300" y="4867275"/>
            <a:ext cx="1928813" cy="9096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21" name="Rectangle 15"/>
          <p:cNvSpPr>
            <a:spLocks noChangeArrowheads="1"/>
          </p:cNvSpPr>
          <p:nvPr/>
        </p:nvSpPr>
        <p:spPr bwMode="auto">
          <a:xfrm>
            <a:off x="7029450" y="1400175"/>
            <a:ext cx="1928813" cy="9096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22" name="Rectangle 16"/>
          <p:cNvSpPr>
            <a:spLocks noChangeArrowheads="1"/>
          </p:cNvSpPr>
          <p:nvPr/>
        </p:nvSpPr>
        <p:spPr bwMode="auto">
          <a:xfrm>
            <a:off x="7029450" y="2560638"/>
            <a:ext cx="1928813" cy="9096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23" name="Rectangle 17"/>
          <p:cNvSpPr>
            <a:spLocks noChangeArrowheads="1"/>
          </p:cNvSpPr>
          <p:nvPr/>
        </p:nvSpPr>
        <p:spPr bwMode="auto">
          <a:xfrm>
            <a:off x="7056438" y="3719513"/>
            <a:ext cx="1928812" cy="9096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24" name="Rectangle 18"/>
          <p:cNvSpPr>
            <a:spLocks noChangeArrowheads="1"/>
          </p:cNvSpPr>
          <p:nvPr/>
        </p:nvSpPr>
        <p:spPr bwMode="auto">
          <a:xfrm>
            <a:off x="7040563" y="4867275"/>
            <a:ext cx="1928812" cy="9096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a:solidFill>
                <a:srgbClr val="000000"/>
              </a:solidFill>
            </a:endParaRPr>
          </a:p>
        </p:txBody>
      </p:sp>
      <p:sp>
        <p:nvSpPr>
          <p:cNvPr id="34825" name="TextBox 3"/>
          <p:cNvSpPr txBox="1">
            <a:spLocks noChangeArrowheads="1"/>
          </p:cNvSpPr>
          <p:nvPr/>
        </p:nvSpPr>
        <p:spPr bwMode="auto">
          <a:xfrm>
            <a:off x="95250" y="146050"/>
            <a:ext cx="855345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sz="3200">
                <a:latin typeface="Arial Black" pitchFamily="34" charset="0"/>
                <a:cs typeface="Arial" pitchFamily="34" charset="0"/>
              </a:rPr>
              <a:t>Changes</a:t>
            </a:r>
            <a:r>
              <a:rPr lang="en-US" altLang="en-US" sz="3200">
                <a:latin typeface="Arial" pitchFamily="34" charset="0"/>
                <a:cs typeface="Arial" pitchFamily="34" charset="0"/>
              </a:rPr>
              <a:t> in Population and Water Use Projections by </a:t>
            </a:r>
            <a:r>
              <a:rPr lang="en-US" altLang="en-US" sz="3200">
                <a:latin typeface="Arial Black" pitchFamily="34" charset="0"/>
                <a:cs typeface="Arial" pitchFamily="34" charset="0"/>
              </a:rPr>
              <a:t>2040</a:t>
            </a:r>
          </a:p>
        </p:txBody>
      </p:sp>
      <p:pic>
        <p:nvPicPr>
          <p:cNvPr id="3482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1400175"/>
            <a:ext cx="882332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264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noChangeArrowheads="1"/>
          </p:cNvPicPr>
          <p:nvPr/>
        </p:nvPicPr>
        <p:blipFill>
          <a:blip r:embed="rId4"/>
          <a:srcRect/>
          <a:stretch>
            <a:fillRect/>
          </a:stretch>
        </p:blipFill>
        <p:spPr bwMode="auto">
          <a:xfrm>
            <a:off x="1517650" y="1957388"/>
            <a:ext cx="6107113" cy="4800600"/>
          </a:xfrm>
          <a:prstGeom prst="rect">
            <a:avLst/>
          </a:prstGeom>
          <a:solidFill>
            <a:schemeClr val="bg1">
              <a:lumMod val="85000"/>
            </a:schemeClr>
          </a:solidFill>
          <a:ln>
            <a:noFill/>
          </a:ln>
        </p:spPr>
      </p:pic>
      <p:sp>
        <p:nvSpPr>
          <p:cNvPr id="45059" name="TextBox 5"/>
          <p:cNvSpPr txBox="1">
            <a:spLocks noChangeArrowheads="1"/>
          </p:cNvSpPr>
          <p:nvPr/>
        </p:nvSpPr>
        <p:spPr bwMode="auto">
          <a:xfrm>
            <a:off x="134938" y="177800"/>
            <a:ext cx="88741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3400">
                <a:solidFill>
                  <a:schemeClr val="bg1"/>
                </a:solidFill>
                <a:latin typeface="Arial Black" pitchFamily="34" charset="0"/>
              </a:rPr>
              <a:t>Climate change and other trends </a:t>
            </a:r>
            <a:r>
              <a:rPr lang="en-US" altLang="en-US" sz="3400">
                <a:solidFill>
                  <a:schemeClr val="bg1"/>
                </a:solidFill>
                <a:latin typeface="Arial" pitchFamily="34" charset="0"/>
                <a:cs typeface="Arial" pitchFamily="34" charset="0"/>
              </a:rPr>
              <a:t>were factored into the plan’s recommendations</a:t>
            </a:r>
          </a:p>
        </p:txBody>
      </p:sp>
    </p:spTree>
    <p:extLst>
      <p:ext uri="{BB962C8B-B14F-4D97-AF65-F5344CB8AC3E}">
        <p14:creationId xmlns:p14="http://schemas.microsoft.com/office/powerpoint/2010/main" val="221658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68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rot="5400000">
            <a:off x="2644487" y="358486"/>
            <a:ext cx="3855028" cy="9144002"/>
          </a:xfrm>
          <a:prstGeom prst="rect">
            <a:avLst/>
          </a:prstGeom>
          <a:gradFill>
            <a:gsLst>
              <a:gs pos="26000">
                <a:srgbClr val="05A7CC"/>
              </a:gs>
              <a:gs pos="100000">
                <a:srgbClr val="05A7CC">
                  <a:alpha val="0"/>
                </a:srgbClr>
              </a:gs>
            </a:gsLst>
            <a:lin ang="10800000" scaled="1"/>
          </a:gradFill>
          <a:ln>
            <a:noFill/>
          </a:ln>
        </p:spPr>
        <p:txBody>
          <a:bodyPr wrap="none" anchor="ctr"/>
          <a:lstStyle/>
          <a:p>
            <a:pPr eaLnBrk="1" hangingPunct="1">
              <a:defRPr/>
            </a:pPr>
            <a:endParaRPr lang="en-US">
              <a:latin typeface="Times New Roman" charset="0"/>
              <a:ea typeface="MS PGothic" charset="0"/>
            </a:endParaRPr>
          </a:p>
        </p:txBody>
      </p:sp>
      <p:sp>
        <p:nvSpPr>
          <p:cNvPr id="32773"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ja-JP" sz="3400" dirty="0">
                <a:latin typeface="Arial" pitchFamily="34" charset="0"/>
                <a:cs typeface="Arial" pitchFamily="34" charset="0"/>
              </a:rPr>
              <a:t>The BWS Water Master Plan</a:t>
            </a:r>
            <a:r>
              <a:rPr lang="is-IS" altLang="ja-JP" sz="3400" dirty="0">
                <a:latin typeface="Arial" pitchFamily="34" charset="0"/>
                <a:cs typeface="Arial" pitchFamily="34" charset="0"/>
              </a:rPr>
              <a:t>…</a:t>
            </a:r>
            <a:endParaRPr lang="en-US" altLang="en-US" sz="3400" dirty="0">
              <a:latin typeface="Arial" pitchFamily="34" charset="0"/>
              <a:cs typeface="Arial" pitchFamily="34" charset="0"/>
            </a:endParaRPr>
          </a:p>
        </p:txBody>
      </p:sp>
      <p:sp>
        <p:nvSpPr>
          <p:cNvPr id="32774" name="TextBox 2"/>
          <p:cNvSpPr txBox="1">
            <a:spLocks noChangeArrowheads="1"/>
          </p:cNvSpPr>
          <p:nvPr/>
        </p:nvSpPr>
        <p:spPr bwMode="auto">
          <a:xfrm>
            <a:off x="457200" y="3924300"/>
            <a:ext cx="82296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Looks </a:t>
            </a:r>
            <a:r>
              <a:rPr lang="en-US" altLang="en-US" sz="3000" dirty="0">
                <a:solidFill>
                  <a:srgbClr val="C00000"/>
                </a:solidFill>
                <a:latin typeface="Arial Black" pitchFamily="34" charset="0"/>
              </a:rPr>
              <a:t>ahead </a:t>
            </a:r>
            <a:r>
              <a:rPr lang="en-US" altLang="en-US" sz="3000" dirty="0">
                <a:solidFill>
                  <a:schemeClr val="bg1"/>
                </a:solidFill>
                <a:latin typeface="Arial" pitchFamily="34" charset="0"/>
              </a:rPr>
              <a:t>30 </a:t>
            </a:r>
            <a:r>
              <a:rPr lang="en-US" altLang="en-US" sz="3000" dirty="0" smtClean="0">
                <a:solidFill>
                  <a:schemeClr val="bg1"/>
                </a:solidFill>
                <a:latin typeface="Arial" pitchFamily="34" charset="0"/>
              </a:rPr>
              <a:t>years</a:t>
            </a:r>
          </a:p>
          <a:p>
            <a:pPr marL="457200" indent="-457200" eaLnBrk="1" hangingPunct="1">
              <a:spcAft>
                <a:spcPts val="900"/>
              </a:spcAft>
              <a:buFont typeface="Wingdings" panose="05000000000000000000" pitchFamily="2" charset="2"/>
              <a:buChar char="ü"/>
            </a:pPr>
            <a:r>
              <a:rPr lang="en-US" altLang="en-US" sz="3000" dirty="0" smtClean="0">
                <a:solidFill>
                  <a:srgbClr val="C00000"/>
                </a:solidFill>
                <a:latin typeface="Arial Black" pitchFamily="34" charset="0"/>
              </a:rPr>
              <a:t>Evaluates</a:t>
            </a:r>
            <a:r>
              <a:rPr lang="en-US" altLang="en-US" sz="3000" dirty="0" smtClean="0">
                <a:solidFill>
                  <a:srgbClr val="C00000"/>
                </a:solidFill>
                <a:latin typeface="Arial" pitchFamily="34" charset="0"/>
              </a:rPr>
              <a:t> </a:t>
            </a:r>
            <a:r>
              <a:rPr lang="en-US" altLang="en-US" sz="3000" dirty="0">
                <a:solidFill>
                  <a:schemeClr val="bg1"/>
                </a:solidFill>
                <a:latin typeface="Arial" pitchFamily="34" charset="0"/>
              </a:rPr>
              <a:t>the entire water system</a:t>
            </a:r>
          </a:p>
          <a:p>
            <a:pPr eaLnBrk="1" hangingPunct="1">
              <a:spcAft>
                <a:spcPts val="900"/>
              </a:spcAft>
            </a:pPr>
            <a:r>
              <a:rPr lang="is-IS" altLang="en-US" sz="3000" dirty="0">
                <a:solidFill>
                  <a:schemeClr val="bg1"/>
                </a:solidFill>
                <a:latin typeface="Arial" pitchFamily="34" charset="0"/>
              </a:rPr>
              <a:t>…	</a:t>
            </a:r>
            <a:r>
              <a:rPr lang="en-US" altLang="en-US" sz="3000" dirty="0">
                <a:solidFill>
                  <a:schemeClr val="bg1"/>
                </a:solidFill>
                <a:latin typeface="Arial Black" pitchFamily="34" charset="0"/>
              </a:rPr>
              <a:t>Identifies </a:t>
            </a:r>
            <a:r>
              <a:rPr lang="en-US" altLang="en-US" sz="3000" dirty="0">
                <a:solidFill>
                  <a:schemeClr val="bg1"/>
                </a:solidFill>
                <a:latin typeface="Arial" pitchFamily="34" charset="0"/>
              </a:rPr>
              <a:t>necessary improvements</a:t>
            </a:r>
          </a:p>
          <a:p>
            <a:pPr eaLnBrk="1" hangingPunct="1">
              <a:spcAft>
                <a:spcPts val="900"/>
              </a:spcAft>
            </a:pPr>
            <a:r>
              <a:rPr lang="is-IS" altLang="en-US" sz="3000" dirty="0">
                <a:solidFill>
                  <a:schemeClr val="bg1"/>
                </a:solidFill>
                <a:latin typeface="Arial" pitchFamily="34" charset="0"/>
              </a:rPr>
              <a:t>…	</a:t>
            </a:r>
            <a:r>
              <a:rPr lang="en-US" altLang="en-US" sz="3000" dirty="0">
                <a:solidFill>
                  <a:schemeClr val="bg1"/>
                </a:solidFill>
                <a:latin typeface="Arial Black" pitchFamily="34" charset="0"/>
              </a:rPr>
              <a:t>Balances needs with costs </a:t>
            </a:r>
            <a:r>
              <a:rPr lang="en-US" altLang="en-US" sz="3000" dirty="0">
                <a:solidFill>
                  <a:schemeClr val="bg1"/>
                </a:solidFill>
                <a:latin typeface="Arial" pitchFamily="34" charset="0"/>
              </a:rPr>
              <a:t>of 	providing water to our customers</a:t>
            </a:r>
          </a:p>
        </p:txBody>
      </p:sp>
    </p:spTree>
    <p:extLst>
      <p:ext uri="{BB962C8B-B14F-4D97-AF65-F5344CB8AC3E}">
        <p14:creationId xmlns:p14="http://schemas.microsoft.com/office/powerpoint/2010/main" val="279499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June 2014 TOD Update on Infrastructure Water Demand">
  <a:themeElements>
    <a:clrScheme name="BWS Color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WS Color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WS Color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WS Color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WS Color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WS Color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WS Color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WS Color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WS Color Backgrou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WS Color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WS Color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WS Color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WS Color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WS Color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WS White PPT_ Revised Safe Depend Afford">
  <a:themeElements>
    <a:clrScheme name="BWS Color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WS Color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WS Color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WS Color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WS Color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WS Color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WS Color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WS Color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WS Color Backgrou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WS Color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WS Color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WS Color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WS Color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WS Color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D4879"/>
    </a:dk2>
    <a:lt2>
      <a:srgbClr val="CCFFFF"/>
    </a:lt2>
    <a:accent1>
      <a:srgbClr val="FF9933"/>
    </a:accent1>
    <a:accent2>
      <a:srgbClr val="CCFF33"/>
    </a:accent2>
    <a:accent3>
      <a:srgbClr val="CC3399"/>
    </a:accent3>
    <a:accent4>
      <a:srgbClr val="FFCC00"/>
    </a:accent4>
    <a:accent5>
      <a:srgbClr val="CCFFFF"/>
    </a:accent5>
    <a:accent6>
      <a:srgbClr val="9966FF"/>
    </a:accent6>
    <a:hlink>
      <a:srgbClr val="009999"/>
    </a:hlink>
    <a:folHlink>
      <a:srgbClr val="99CC00"/>
    </a:folHlink>
  </a:clrScheme>
  <a:fontScheme name="BWS Color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D4879"/>
    </a:dk2>
    <a:lt2>
      <a:srgbClr val="CCFFFF"/>
    </a:lt2>
    <a:accent1>
      <a:srgbClr val="FF9933"/>
    </a:accent1>
    <a:accent2>
      <a:srgbClr val="CCFF33"/>
    </a:accent2>
    <a:accent3>
      <a:srgbClr val="CC3399"/>
    </a:accent3>
    <a:accent4>
      <a:srgbClr val="FFCC00"/>
    </a:accent4>
    <a:accent5>
      <a:srgbClr val="CCFFFF"/>
    </a:accent5>
    <a:accent6>
      <a:srgbClr val="9966FF"/>
    </a:accent6>
    <a:hlink>
      <a:srgbClr val="009999"/>
    </a:hlink>
    <a:folHlink>
      <a:srgbClr val="99CC00"/>
    </a:folHlink>
  </a:clrScheme>
  <a:fontScheme name="BWS Color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June 2014 TOD Update on Infrastructure Water Demand</Template>
  <TotalTime>9726</TotalTime>
  <Words>2104</Words>
  <Application>Microsoft Office PowerPoint</Application>
  <PresentationFormat>On-screen Show (4:3)</PresentationFormat>
  <Paragraphs>351</Paragraphs>
  <Slides>30</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June 2014 TOD Update on Infrastructure Water Demand</vt:lpstr>
      <vt:lpstr>BWS White PPT_ Revised Safe Depend Afford</vt:lpstr>
      <vt:lpstr>Photo Editor Photo</vt:lpstr>
      <vt:lpstr>PowerPoint Presentation</vt:lpstr>
      <vt:lpstr>BWS Vision and Mission</vt:lpstr>
      <vt:lpstr>PowerPoint Presentation</vt:lpstr>
      <vt:lpstr>PowerPoint Presentation</vt:lpstr>
      <vt:lpstr>Water Master Plan-Water Rate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30-Year CIP by Category</vt:lpstr>
      <vt:lpstr>30-Year CIP by Asset Type</vt:lpstr>
      <vt:lpstr>PowerPoint Presentation</vt:lpstr>
      <vt:lpstr>Financial Plan/Rates Schedule</vt:lpstr>
      <vt:lpstr>Stakeholder Advisory Group</vt:lpstr>
      <vt:lpstr>PowerPoint Presentation</vt:lpstr>
      <vt:lpstr>Navy’s Red Hill Bulk Storage Fuel Facility </vt:lpstr>
      <vt:lpstr>BWS participation in Red Hill AOC</vt:lpstr>
      <vt:lpstr>BWS letters regarding Red Hill &amp; AOC</vt:lpstr>
      <vt:lpstr>Red Hill GW Toxicology Study</vt:lpstr>
      <vt:lpstr>Study results and comparison to others</vt:lpstr>
      <vt:lpstr>Health risks above screening levels</vt:lpstr>
      <vt:lpstr>PowerPoint Presentation</vt:lpstr>
      <vt:lpstr>PowerPoint Presentation</vt:lpstr>
      <vt:lpstr>Study conclusions</vt:lpstr>
      <vt:lpstr>PowerPoint Presentation</vt:lpstr>
      <vt:lpstr>Questions?</vt:lpstr>
    </vt:vector>
  </TitlesOfParts>
  <Company>Honolulu Board of Water Supply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USAGAWA</dc:creator>
  <cp:lastModifiedBy>Ernest Lau</cp:lastModifiedBy>
  <cp:revision>94</cp:revision>
  <cp:lastPrinted>2016-02-11T18:25:07Z</cp:lastPrinted>
  <dcterms:created xsi:type="dcterms:W3CDTF">2014-06-24T05:34:41Z</dcterms:created>
  <dcterms:modified xsi:type="dcterms:W3CDTF">2017-04-01T03:40:37Z</dcterms:modified>
</cp:coreProperties>
</file>