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notesSlides/notesSlide2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7" r:id="rId1"/>
  </p:sldMasterIdLst>
  <p:notesMasterIdLst>
    <p:notesMasterId r:id="rId42"/>
  </p:notesMasterIdLst>
  <p:handoutMasterIdLst>
    <p:handoutMasterId r:id="rId43"/>
  </p:handoutMasterIdLst>
  <p:sldIdLst>
    <p:sldId id="366" r:id="rId2"/>
    <p:sldId id="367" r:id="rId3"/>
    <p:sldId id="368" r:id="rId4"/>
    <p:sldId id="415" r:id="rId5"/>
    <p:sldId id="423" r:id="rId6"/>
    <p:sldId id="416" r:id="rId7"/>
    <p:sldId id="430" r:id="rId8"/>
    <p:sldId id="429" r:id="rId9"/>
    <p:sldId id="424" r:id="rId10"/>
    <p:sldId id="425" r:id="rId11"/>
    <p:sldId id="426" r:id="rId12"/>
    <p:sldId id="427" r:id="rId13"/>
    <p:sldId id="428" r:id="rId14"/>
    <p:sldId id="431" r:id="rId15"/>
    <p:sldId id="432" r:id="rId16"/>
    <p:sldId id="433" r:id="rId17"/>
    <p:sldId id="434" r:id="rId18"/>
    <p:sldId id="435" r:id="rId19"/>
    <p:sldId id="437" r:id="rId20"/>
    <p:sldId id="442" r:id="rId21"/>
    <p:sldId id="443" r:id="rId22"/>
    <p:sldId id="444" r:id="rId23"/>
    <p:sldId id="445" r:id="rId24"/>
    <p:sldId id="446" r:id="rId25"/>
    <p:sldId id="447" r:id="rId26"/>
    <p:sldId id="452" r:id="rId27"/>
    <p:sldId id="451" r:id="rId28"/>
    <p:sldId id="453" r:id="rId29"/>
    <p:sldId id="374" r:id="rId30"/>
    <p:sldId id="391" r:id="rId31"/>
    <p:sldId id="392" r:id="rId32"/>
    <p:sldId id="393" r:id="rId33"/>
    <p:sldId id="397" r:id="rId34"/>
    <p:sldId id="398" r:id="rId35"/>
    <p:sldId id="413" r:id="rId36"/>
    <p:sldId id="414" r:id="rId37"/>
    <p:sldId id="372" r:id="rId38"/>
    <p:sldId id="454" r:id="rId39"/>
    <p:sldId id="455" r:id="rId40"/>
    <p:sldId id="450" r:id="rId41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32" userDrawn="1">
          <p15:clr>
            <a:srgbClr val="A4A3A4"/>
          </p15:clr>
        </p15:guide>
        <p15:guide id="2" pos="2212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05" autoAdjust="0"/>
    <p:restoredTop sz="94660"/>
  </p:normalViewPr>
  <p:slideViewPr>
    <p:cSldViewPr>
      <p:cViewPr varScale="1">
        <p:scale>
          <a:sx n="116" d="100"/>
          <a:sy n="116" d="100"/>
        </p:scale>
        <p:origin x="1272" y="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23" d="100"/>
          <a:sy n="123" d="100"/>
        </p:scale>
        <p:origin x="4314" y="96"/>
      </p:cViewPr>
      <p:guideLst>
        <p:guide orient="horz" pos="2932"/>
        <p:guide pos="2212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5" Type="http://schemas.openxmlformats.org/officeDocument/2006/relationships/chartUserShapes" Target="../drawings/drawing1.xml"/><Relationship Id="rId4" Type="http://schemas.openxmlformats.org/officeDocument/2006/relationships/oleObject" Target="file:///C:\Users\Duane\AppData\Local\Temp\notes142542\PV%20KWH%20Graphs%20for%20DK%20NOV%20PPT%20Revised.xlsx" TargetMode="Externa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2.xml"/><Relationship Id="rId1" Type="http://schemas.microsoft.com/office/2011/relationships/chartStyle" Target="style2.xml"/><Relationship Id="rId5" Type="http://schemas.openxmlformats.org/officeDocument/2006/relationships/chartUserShapes" Target="../drawings/drawing2.xml"/><Relationship Id="rId4" Type="http://schemas.openxmlformats.org/officeDocument/2006/relationships/oleObject" Target="file:///C:\Users\Duane\AppData\Local\Temp\notes142542\PV%20KWH%20Graphs%20for%20DK%20NOV%20PPT%20Revised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b="1">
                <a:latin typeface="+mj-lt"/>
              </a:rPr>
              <a:t>FY</a:t>
            </a:r>
            <a:r>
              <a:rPr lang="en-US" b="1" baseline="0">
                <a:latin typeface="+mj-lt"/>
              </a:rPr>
              <a:t> 15 KWH TOTALS</a:t>
            </a:r>
            <a:endParaRPr lang="en-US" b="1">
              <a:latin typeface="+mj-lt"/>
            </a:endParaRPr>
          </a:p>
        </c:rich>
      </c:tx>
      <c:layout>
        <c:manualLayout>
          <c:xMode val="edge"/>
          <c:yMode val="edge"/>
          <c:x val="0.18152213473315831"/>
          <c:y val="2.735042244199072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52843394575677"/>
          <c:y val="0.19222932144750499"/>
          <c:w val="0.34694313210848648"/>
          <c:h val="0.711678091988587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rgbClr val="FFC000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7.4981524368277472E-2"/>
                  <c:y val="-9.1643093224458058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200" b="1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j-lt"/>
                        <a:ea typeface="+mn-ea"/>
                        <a:cs typeface="+mn-cs"/>
                      </a:defRPr>
                    </a:pPr>
                    <a:fld id="{9BB0266B-D907-4A67-9BE3-B02D1E9D9B1F}" type="VALUE">
                      <a:rPr lang="en-US" sz="1200" b="1">
                        <a:latin typeface="+mj-lt"/>
                      </a:rPr>
                      <a:pPr>
                        <a:defRPr sz="1200" b="1">
                          <a:latin typeface="+mj-lt"/>
                        </a:defRPr>
                      </a:pPr>
                      <a:t>[VALUE]</a:t>
                    </a:fld>
                    <a:r>
                      <a:rPr lang="en-US" sz="1200" b="1">
                        <a:latin typeface="+mj-lt"/>
                      </a:rPr>
                      <a:t> KWH from Fossil Fuels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j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363555658483862"/>
                      <c:h val="0.101018518518518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6.0756008440121557E-3"/>
                  <c:y val="5.740072421502868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6363EA6-770F-4FE2-B57F-90359A70E45B}" type="VALUE">
                      <a:rPr lang="en-US" sz="1200">
                        <a:latin typeface="+mj-lt"/>
                      </a:rPr>
                      <a:pPr>
                        <a:defRPr/>
                      </a:pPr>
                      <a:t>[VALUE]</a:t>
                    </a:fld>
                    <a:r>
                      <a:rPr lang="en-US" sz="1200" dirty="0">
                        <a:latin typeface="+mj-lt"/>
                      </a:rPr>
                      <a:t>KWH from PV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0594771241830062"/>
                      <c:h val="0.1693365412656751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Graphs!$C$2:$C$3</c:f>
              <c:numCache>
                <c:formatCode>_(* #,##0.00_);_(* \(#,##0.00\);_(* "-"??_);_(@_)</c:formatCode>
                <c:ptCount val="2"/>
                <c:pt idx="0">
                  <c:v>11240560</c:v>
                </c:pt>
                <c:pt idx="1">
                  <c:v>3543844.7399999998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r>
              <a:rPr lang="en-US" b="1">
                <a:latin typeface="+mj-lt"/>
              </a:rPr>
              <a:t>FY</a:t>
            </a:r>
            <a:r>
              <a:rPr lang="en-US" b="1" baseline="0">
                <a:latin typeface="+mj-lt"/>
              </a:rPr>
              <a:t> 15 KAUAI KWH TOTALS</a:t>
            </a:r>
            <a:endParaRPr lang="en-US" b="1">
              <a:latin typeface="+mj-lt"/>
            </a:endParaRPr>
          </a:p>
        </c:rich>
      </c:tx>
      <c:layout>
        <c:manualLayout>
          <c:xMode val="edge"/>
          <c:yMode val="edge"/>
          <c:x val="3.3374015748031491E-2"/>
          <c:y val="3.352337902206668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j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>
        <c:manualLayout>
          <c:layoutTarget val="inner"/>
          <c:xMode val="edge"/>
          <c:yMode val="edge"/>
          <c:x val="0.15652843394575677"/>
          <c:y val="0.19222932144750499"/>
          <c:w val="0.34694313210848648"/>
          <c:h val="0.71167809198858756"/>
        </c:manualLayout>
      </c:layout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0897936716243796"/>
                  <c:y val="-0.134342495382521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7854B401-AD32-49A4-BF85-C85F7538A41D}" type="VALUE">
                      <a:rPr lang="en-US" sz="1200">
                        <a:latin typeface="+mj-lt"/>
                      </a:rPr>
                      <a:pPr>
                        <a:defRPr/>
                      </a:pPr>
                      <a:t>[VALUE]</a:t>
                    </a:fld>
                    <a:r>
                      <a:rPr lang="en-US" sz="1200" dirty="0">
                        <a:latin typeface="+mj-lt"/>
                      </a:rPr>
                      <a:t> KWH</a:t>
                    </a:r>
                  </a:p>
                  <a:p>
                    <a:pPr>
                      <a:defRPr/>
                    </a:pPr>
                    <a:r>
                      <a:rPr lang="en-US" sz="1200" dirty="0">
                        <a:latin typeface="+mj-lt"/>
                      </a:rPr>
                      <a:t>from</a:t>
                    </a:r>
                    <a:r>
                      <a:rPr lang="en-US" sz="1200" baseline="0" dirty="0">
                        <a:latin typeface="+mj-lt"/>
                      </a:rPr>
                      <a:t> Fossil Fuels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5062962962962959"/>
                      <c:h val="0.1010185185185185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4.210758438176157E-2"/>
                  <c:y val="3.40068776125206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9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17B3432-DD4C-43F9-BDF1-929A3FD5444A}" type="VALUE">
                      <a:rPr lang="en-US" sz="1200">
                        <a:latin typeface="+mj-lt"/>
                      </a:rPr>
                      <a:pPr>
                        <a:defRPr/>
                      </a:pPr>
                      <a:t>[VALUE]</a:t>
                    </a:fld>
                    <a:r>
                      <a:rPr lang="en-US" sz="1200" dirty="0">
                        <a:latin typeface="+mj-lt"/>
                      </a:rPr>
                      <a:t> KWH</a:t>
                    </a:r>
                  </a:p>
                  <a:p>
                    <a:pPr>
                      <a:defRPr/>
                    </a:pPr>
                    <a:r>
                      <a:rPr lang="en-US" sz="1200" dirty="0">
                        <a:latin typeface="+mj-lt"/>
                      </a:rPr>
                      <a:t>from</a:t>
                    </a:r>
                    <a:r>
                      <a:rPr lang="en-US" sz="1200" baseline="0" dirty="0">
                        <a:latin typeface="+mj-lt"/>
                      </a:rPr>
                      <a:t> PV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9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19018518518518518"/>
                      <c:h val="0.1257098765432098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val>
            <c:numRef>
              <c:f>Graphs!$C$6:$C$7</c:f>
              <c:numCache>
                <c:formatCode>_(* #,##0.00_);_(* \(#,##0.00\);_(* "-"??_);_(@_)</c:formatCode>
                <c:ptCount val="2"/>
                <c:pt idx="0">
                  <c:v>5431753</c:v>
                </c:pt>
                <c:pt idx="1">
                  <c:v>639460.09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  <c:userShapes r:id="rId5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0.8</cdr:x>
      <cdr:y>0.21007</cdr:y>
    </cdr:from>
    <cdr:to>
      <cdr:x>1</cdr:x>
      <cdr:y>0.5434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33875" y="5762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0.46078</cdr:x>
      <cdr:y>0.03704</cdr:y>
    </cdr:from>
    <cdr:to>
      <cdr:x>0.85833</cdr:x>
      <cdr:y>0.2037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581400" y="152400"/>
          <a:ext cx="3089884" cy="6858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dirty="0">
              <a:latin typeface="+mj-lt"/>
            </a:rPr>
            <a:t>Total</a:t>
          </a:r>
          <a:r>
            <a:rPr lang="en-US" sz="1400" baseline="0" dirty="0">
              <a:latin typeface="+mj-lt"/>
            </a:rPr>
            <a:t> KWH:	14,784,844.74</a:t>
          </a:r>
        </a:p>
        <a:p xmlns:a="http://schemas.openxmlformats.org/drawingml/2006/main">
          <a:r>
            <a:rPr lang="en-US" sz="1400" baseline="0" dirty="0">
              <a:latin typeface="+mj-lt"/>
            </a:rPr>
            <a:t>	24% Produced from PV</a:t>
          </a:r>
          <a:endParaRPr lang="en-US" sz="1400" dirty="0">
            <a:latin typeface="+mj-lt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</cdr:x>
      <cdr:y>0.21007</cdr:y>
    </cdr:from>
    <cdr:to>
      <cdr:x>1</cdr:x>
      <cdr:y>0.5434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4333875" y="57626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US" sz="1100"/>
        </a:p>
      </cdr:txBody>
    </cdr:sp>
  </cdr:relSizeAnchor>
  <cdr:relSizeAnchor xmlns:cdr="http://schemas.openxmlformats.org/drawingml/2006/chartDrawing">
    <cdr:from>
      <cdr:x>0.41867</cdr:x>
      <cdr:y>0.01505</cdr:y>
    </cdr:from>
    <cdr:to>
      <cdr:x>0.97523</cdr:x>
      <cdr:y>0.18133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3182938" y="61911"/>
          <a:ext cx="4231295" cy="68421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US" sz="1400" b="1" dirty="0">
              <a:latin typeface="+mj-lt"/>
            </a:rPr>
            <a:t>Total</a:t>
          </a:r>
          <a:r>
            <a:rPr lang="en-US" sz="1400" b="1" baseline="0" dirty="0">
              <a:latin typeface="+mj-lt"/>
            </a:rPr>
            <a:t> </a:t>
          </a:r>
          <a:r>
            <a:rPr lang="en-US" sz="1400" b="1" baseline="0" dirty="0" smtClean="0">
              <a:latin typeface="+mj-lt"/>
            </a:rPr>
            <a:t>KWH:</a:t>
          </a:r>
          <a:r>
            <a:rPr lang="en-US" sz="1400" b="1" dirty="0" smtClean="0">
              <a:latin typeface="+mj-lt"/>
            </a:rPr>
            <a:t>     </a:t>
          </a:r>
          <a:r>
            <a:rPr lang="en-US" sz="1400" b="1" baseline="0" dirty="0" smtClean="0">
              <a:latin typeface="+mj-lt"/>
            </a:rPr>
            <a:t>6,071,213.09</a:t>
          </a:r>
          <a:endParaRPr lang="en-US" sz="1400" b="1" baseline="0" dirty="0">
            <a:latin typeface="+mj-lt"/>
          </a:endParaRPr>
        </a:p>
        <a:p xmlns:a="http://schemas.openxmlformats.org/drawingml/2006/main">
          <a:r>
            <a:rPr lang="en-US" sz="1400" b="1" baseline="0" dirty="0">
              <a:latin typeface="+mj-lt"/>
            </a:rPr>
            <a:t>	</a:t>
          </a:r>
          <a:r>
            <a:rPr lang="en-US" sz="1400" b="1" dirty="0">
              <a:latin typeface="+mj-lt"/>
            </a:rPr>
            <a:t> </a:t>
          </a:r>
          <a:r>
            <a:rPr lang="en-US" sz="1400" b="1" dirty="0" smtClean="0">
              <a:latin typeface="+mj-lt"/>
            </a:rPr>
            <a:t>     </a:t>
          </a:r>
          <a:r>
            <a:rPr lang="en-US" sz="1400" b="1" baseline="0" dirty="0" smtClean="0">
              <a:latin typeface="+mj-lt"/>
            </a:rPr>
            <a:t>11</a:t>
          </a:r>
          <a:r>
            <a:rPr lang="en-US" sz="1400" b="1" baseline="0" dirty="0">
              <a:latin typeface="+mj-lt"/>
            </a:rPr>
            <a:t>% Produced from PV</a:t>
          </a:r>
          <a:endParaRPr lang="en-US" sz="1400" b="1" dirty="0">
            <a:latin typeface="+mj-lt"/>
          </a:endParaRP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3043979" cy="467363"/>
          </a:xfrm>
          <a:prstGeom prst="rect">
            <a:avLst/>
          </a:prstGeom>
        </p:spPr>
        <p:txBody>
          <a:bodyPr vert="horz" lIns="91564" tIns="45783" rIns="91564" bIns="4578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7531" y="0"/>
            <a:ext cx="3043979" cy="467363"/>
          </a:xfrm>
          <a:prstGeom prst="rect">
            <a:avLst/>
          </a:prstGeom>
        </p:spPr>
        <p:txBody>
          <a:bodyPr vert="horz" lIns="91564" tIns="45783" rIns="91564" bIns="45783" rtlCol="0"/>
          <a:lstStyle>
            <a:lvl1pPr algn="r">
              <a:defRPr sz="1200"/>
            </a:lvl1pPr>
          </a:lstStyle>
          <a:p>
            <a:fld id="{C804F710-B9E9-495E-B182-E74F02BC24E2}" type="datetimeFigureOut">
              <a:rPr lang="en-US" smtClean="0"/>
              <a:t>4/6/2017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8841739"/>
            <a:ext cx="3043979" cy="467363"/>
          </a:xfrm>
          <a:prstGeom prst="rect">
            <a:avLst/>
          </a:prstGeom>
        </p:spPr>
        <p:txBody>
          <a:bodyPr vert="horz" lIns="91564" tIns="45783" rIns="91564" bIns="4578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7531" y="8841739"/>
            <a:ext cx="3043979" cy="467363"/>
          </a:xfrm>
          <a:prstGeom prst="rect">
            <a:avLst/>
          </a:prstGeom>
        </p:spPr>
        <p:txBody>
          <a:bodyPr vert="horz" lIns="91564" tIns="45783" rIns="91564" bIns="45783" rtlCol="0" anchor="b"/>
          <a:lstStyle>
            <a:lvl1pPr algn="r">
              <a:defRPr sz="1200"/>
            </a:lvl1pPr>
          </a:lstStyle>
          <a:p>
            <a:fld id="{1C1D8F0F-7BA8-4189-8A93-C20CE406D8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47878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4" tIns="46653" rIns="93304" bIns="46653" numCol="1" anchor="t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7531" y="1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4" tIns="46653" rIns="93304" bIns="46653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4275" y="698500"/>
            <a:ext cx="4654550" cy="349091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2947" y="4422459"/>
            <a:ext cx="5617208" cy="4188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4" tIns="46653" rIns="93304" bIns="4665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841739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4" tIns="46653" rIns="93304" bIns="46653" numCol="1" anchor="b" anchorCtr="0" compatLnSpc="1">
            <a:prstTxWarp prst="textNoShape">
              <a:avLst/>
            </a:prstTxWarp>
          </a:bodyPr>
          <a:lstStyle>
            <a:lvl1pPr>
              <a:defRPr sz="1200"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7531" y="8841739"/>
            <a:ext cx="3043979" cy="465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304" tIns="46653" rIns="93304" bIns="46653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cs typeface="+mn-cs"/>
              </a:defRPr>
            </a:lvl1pPr>
          </a:lstStyle>
          <a:p>
            <a:pPr>
              <a:defRPr/>
            </a:pPr>
            <a:fld id="{1045FB09-BAE5-CD4F-8F87-4178EEF018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49514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5FB09-BAE5-CD4F-8F87-4178EEF0189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4504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READ SLIDE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036C26B9-56F8-46AA-8237-FACBEFEAFADE}" type="slidenum">
              <a:rPr lang="en-US" altLang="en-US" smtClean="0"/>
              <a:pPr>
                <a:spcBef>
                  <a:spcPct val="0"/>
                </a:spcBef>
              </a:pPr>
              <a:t>13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5323389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SO, NOW HOW DO YOU INCREASE YOUR CHANCES?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READ SLIDE</a:t>
            </a:r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370D41B2-6A4D-4C4A-8FDD-16DB446B0214}" type="slidenum">
              <a:rPr lang="en-US" altLang="en-US" smtClean="0"/>
              <a:pPr>
                <a:spcBef>
                  <a:spcPct val="0"/>
                </a:spcBef>
              </a:pPr>
              <a:t>15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301602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READ SLIDE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DBE1745-8F07-4FF9-A2CA-041CC5865CA6}" type="slidenum">
              <a:rPr lang="en-US" altLang="en-US" smtClean="0"/>
              <a:pPr>
                <a:spcBef>
                  <a:spcPct val="0"/>
                </a:spcBef>
              </a:pPr>
              <a:t>16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58089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5FB09-BAE5-CD4F-8F87-4178EEF01899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0030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0E170-EF32-4D69-B38C-F8CAEDD1D760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73373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0E170-EF32-4D69-B38C-F8CAEDD1D760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4641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5FB09-BAE5-CD4F-8F87-4178EEF01899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224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5FB09-BAE5-CD4F-8F87-4178EEF0189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9419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5FB09-BAE5-CD4F-8F87-4178EEF01899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83436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5FB09-BAE5-CD4F-8F87-4178EEF01899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065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5FB09-BAE5-CD4F-8F87-4178EEF01899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31623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621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17244" indent="-275863" defTabSz="899621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03452" indent="-220690" defTabSz="899621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544833" indent="-220690" defTabSz="899621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986214" indent="-220690" defTabSz="899621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427595" indent="-220690" defTabSz="899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868976" indent="-220690" defTabSz="899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310357" indent="-220690" defTabSz="899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751737" indent="-220690" defTabSz="899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A5FBDC2C-0611-435C-9409-C15412321450}" type="slidenum">
              <a:rPr lang="en-US" altLang="en-US" smtClean="0"/>
              <a:pPr/>
              <a:t>29</a:t>
            </a:fld>
            <a:endParaRPr lang="en-US" altLang="en-US" smtClean="0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ahoma" panose="020B0604030504040204" pitchFamily="34" charset="0"/>
            </a:endParaRPr>
          </a:p>
          <a:p>
            <a:endParaRPr lang="en-US" altLang="en-US" smtClean="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10570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ahoma" panose="020B0604030504040204" pitchFamily="34" charset="0"/>
            </a:endParaRP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621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17244" indent="-275863" defTabSz="899621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03452" indent="-220690" defTabSz="899621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544833" indent="-220690" defTabSz="899621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986214" indent="-220690" defTabSz="899621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427595" indent="-220690" defTabSz="899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868976" indent="-220690" defTabSz="899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310357" indent="-220690" defTabSz="899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751737" indent="-220690" defTabSz="899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5F4F1A24-158C-4363-8B5C-74309F8F4F20}" type="slidenum">
              <a:rPr lang="en-US" altLang="en-US" smtClean="0"/>
              <a:pPr/>
              <a:t>30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81534107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5FB09-BAE5-CD4F-8F87-4178EEF01899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853404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5FB09-BAE5-CD4F-8F87-4178EEF01899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8972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Tahoma" panose="020B0604030504040204" pitchFamily="34" charset="0"/>
            </a:endParaRP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99621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1pPr>
            <a:lvl2pPr marL="717244" indent="-275863" defTabSz="899621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2pPr>
            <a:lvl3pPr marL="1103452" indent="-220690" defTabSz="899621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3pPr>
            <a:lvl4pPr marL="1544833" indent="-220690" defTabSz="899621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4pPr>
            <a:lvl5pPr marL="1986214" indent="-220690" defTabSz="899621"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5pPr>
            <a:lvl6pPr marL="2427595" indent="-220690" defTabSz="899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6pPr>
            <a:lvl7pPr marL="2868976" indent="-220690" defTabSz="899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7pPr>
            <a:lvl8pPr marL="3310357" indent="-220690" defTabSz="899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8pPr>
            <a:lvl9pPr marL="3751737" indent="-220690" defTabSz="89962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anose="020B0604030504040204" pitchFamily="34" charset="0"/>
                <a:cs typeface="Tahoma" panose="020B0604030504040204" pitchFamily="34" charset="0"/>
              </a:defRPr>
            </a:lvl9pPr>
          </a:lstStyle>
          <a:p>
            <a:fld id="{7518BADE-731D-40F4-99A6-65C867A324DE}" type="slidenum">
              <a:rPr lang="en-US" altLang="en-US" smtClean="0"/>
              <a:pPr/>
              <a:t>33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1115965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5FB09-BAE5-CD4F-8F87-4178EEF01899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402041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5FB09-BAE5-CD4F-8F87-4178EEF01899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78729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5FB09-BAE5-CD4F-8F87-4178EEF01899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205422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87663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17244" indent="-275863" defTabSz="87663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03452" indent="-220690" defTabSz="87663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544833" indent="-220690" defTabSz="87663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1986214" indent="-220690" defTabSz="876631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427595" indent="-220690" defTabSz="8766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868976" indent="-220690" defTabSz="8766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310357" indent="-220690" defTabSz="8766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751737" indent="-220690" defTabSz="876631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8B3BCE-4AA9-4FBB-AE6C-3761AD43F265}" type="slidenum">
              <a:rPr lang="en-US" altLang="en-US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9285962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5FB09-BAE5-CD4F-8F87-4178EEF01899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551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5FB09-BAE5-CD4F-8F87-4178EEF01899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34951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045FB09-BAE5-CD4F-8F87-4178EEF01899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97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SO, NOW LET’S GO OVER THE PROCESS SO YOU KNOW WHAT TO EXPECT.</a:t>
            </a:r>
          </a:p>
          <a:p>
            <a:endParaRPr lang="en-US" altLang="en-US" smtClean="0"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READ SLIDE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CC3806F3-6761-4315-A008-E4B5970591D7}" type="slidenum">
              <a:rPr lang="en-US" altLang="en-US" smtClean="0"/>
              <a:pPr>
                <a:spcBef>
                  <a:spcPct val="0"/>
                </a:spcBef>
              </a:pPr>
              <a:t>5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6756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READ SLIDE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14690F0D-9524-4782-9B30-97463F3F7D39}" type="slidenum">
              <a:rPr lang="en-US" altLang="en-US" smtClean="0"/>
              <a:pPr>
                <a:spcBef>
                  <a:spcPct val="0"/>
                </a:spcBef>
              </a:pPr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9988653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READ SLIDE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AB7E947-A006-46CC-A950-4747CE7B0691}" type="slidenum">
              <a:rPr lang="en-US" altLang="en-US" smtClean="0"/>
              <a:pPr>
                <a:spcBef>
                  <a:spcPct val="0"/>
                </a:spcBef>
              </a:pPr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1639707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READ SLIDE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27903FE1-747E-45A2-8530-7B278F4DCE95}" type="slidenum">
              <a:rPr lang="en-US" altLang="en-US" smtClean="0"/>
              <a:pPr>
                <a:spcBef>
                  <a:spcPct val="0"/>
                </a:spcBef>
              </a:pPr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2864860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anose="020B0604020202020204" pitchFamily="34" charset="0"/>
                <a:ea typeface="ＭＳ Ｐゴシック" panose="020B0600070205080204" pitchFamily="34" charset="-128"/>
              </a:rPr>
              <a:t>READ SLIDE</a:t>
            </a:r>
          </a:p>
        </p:txBody>
      </p:sp>
      <p:sp>
        <p:nvSpPr>
          <p:cNvPr id="184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0805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0805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AD231FF2-A032-432C-9215-53FCE507A217}" type="slidenum">
              <a:rPr lang="en-US" altLang="en-US" smtClean="0"/>
              <a:pPr>
                <a:spcBef>
                  <a:spcPct val="0"/>
                </a:spcBef>
              </a:pPr>
              <a:t>12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50838020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05A7CDEB-23C0-4746-8D88-8BFB749AC40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313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CCD4A08-55CE-954D-88F5-8587CD6CEF2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764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7B0F4C77-13E7-3A49-87B4-8335C6099C4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5940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4B1931B-5FE4-3B4C-AA0E-A049E628DB9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5320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F485708-B209-CA48-BA43-3B6C0784815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0590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FB10637-D56B-E545-9C4E-0903DBFF26A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6303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15B89A2-BC32-0C4A-8638-1E8B83CB8056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80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D794C771-DB2C-D141-86A4-09FFD48E6F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9237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CFE8092-4F61-5841-832F-1E5490EF8BF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724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9CCFF285-07C9-1D49-B8B3-22051FBE21C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4060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2460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EAE54A35-F591-9442-AB30-AED6E9DB689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502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6244227"/>
            <a:ext cx="9144000" cy="30599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Rectangle 7"/>
          <p:cNvSpPr/>
          <p:nvPr userDrawn="1"/>
        </p:nvSpPr>
        <p:spPr>
          <a:xfrm>
            <a:off x="0" y="6552004"/>
            <a:ext cx="9144000" cy="30599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3220102" y="6232741"/>
            <a:ext cx="40715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400" dirty="0" smtClean="0">
                <a:solidFill>
                  <a:schemeClr val="bg1"/>
                </a:solidFill>
                <a:latin typeface="Arial"/>
                <a:cs typeface="Arial"/>
              </a:rPr>
              <a:t>HAWAII STATE DEPARTMENT OF EDUCATION</a:t>
            </a:r>
            <a:endParaRPr lang="en-US" sz="14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5413360" y="6528719"/>
            <a:ext cx="18782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200" dirty="0" err="1" smtClean="0">
                <a:solidFill>
                  <a:schemeClr val="bg1"/>
                </a:solidFill>
                <a:latin typeface="Arial"/>
                <a:cs typeface="Arial"/>
              </a:rPr>
              <a:t>HawaiiPublicSchools.org</a:t>
            </a:r>
            <a:endParaRPr lang="en-US" sz="12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9" name="Picture 8" descr="DOElogo.png"/>
          <p:cNvPicPr>
            <a:picLocks noChangeAspect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1624" y="5665601"/>
            <a:ext cx="1140117" cy="1140117"/>
          </a:xfrm>
          <a:prstGeom prst="rect">
            <a:avLst/>
          </a:prstGeom>
          <a:effectLst/>
        </p:spPr>
      </p:pic>
    </p:spTree>
    <p:extLst>
      <p:ext uri="{BB962C8B-B14F-4D97-AF65-F5344CB8AC3E}">
        <p14:creationId xmlns:p14="http://schemas.microsoft.com/office/powerpoint/2010/main" val="29747694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8" r:id="rId1"/>
    <p:sldLayoutId id="2147483939" r:id="rId2"/>
    <p:sldLayoutId id="2147483940" r:id="rId3"/>
    <p:sldLayoutId id="2147483941" r:id="rId4"/>
    <p:sldLayoutId id="2147483942" r:id="rId5"/>
    <p:sldLayoutId id="2147483943" r:id="rId6"/>
    <p:sldLayoutId id="2147483944" r:id="rId7"/>
    <p:sldLayoutId id="2147483945" r:id="rId8"/>
    <p:sldLayoutId id="2147483946" r:id="rId9"/>
    <p:sldLayoutId id="2147483947" r:id="rId10"/>
    <p:sldLayoutId id="2147483948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awaii.gov/spo/SPO/awards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tmp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emf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165.248.35.76/HIDOE_CampusViewer/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wunderground.com/us/hi/honolulu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spo.hawaii.gov/for-vendors/bidding-opportunities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hawaiipublicschools.org/ConnectWithUs/Vendors/Pages/Home.aspx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53200" y="274638"/>
            <a:ext cx="2133600" cy="223996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67001"/>
            <a:ext cx="8229600" cy="2819400"/>
          </a:xfrm>
        </p:spPr>
        <p:txBody>
          <a:bodyPr>
            <a:normAutofit fontScale="92500" lnSpcReduction="20000"/>
          </a:bodyPr>
          <a:lstStyle/>
          <a:p>
            <a:pPr marL="0" indent="0" algn="r">
              <a:buNone/>
              <a:defRPr/>
            </a:pP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 DEVELOPMENT BRANCH</a:t>
            </a:r>
          </a:p>
          <a:p>
            <a:pPr algn="r">
              <a:defRPr/>
            </a:pPr>
            <a:endParaRPr lang="en-US" sz="2800" i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endParaRPr lang="en-US" sz="2800" i="1" dirty="0" smtClean="0">
              <a:solidFill>
                <a:schemeClr val="bg1">
                  <a:lumMod val="7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>
              <a:defRPr/>
            </a:pPr>
            <a:r>
              <a:rPr lang="en-US" sz="2800" i="1" dirty="0" smtClean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Dedicated </a:t>
            </a:r>
            <a:r>
              <a:rPr lang="en-US" sz="2800" i="1" dirty="0">
                <a:solidFill>
                  <a:schemeClr val="bg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student achievement by providing innovative, nurturing and safe learning environments in a fiscally responsible and sustainable manner</a:t>
            </a:r>
          </a:p>
          <a:p>
            <a:pPr>
              <a:defRPr/>
            </a:pPr>
            <a:endParaRPr lang="en-US" i="1" dirty="0">
              <a:solidFill>
                <a:schemeClr val="accent3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931B-5FE4-3B4C-AA0E-A049E628DB9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5" name="Title 4" descr="DOELogoRev"/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629400" y="457200"/>
            <a:ext cx="1981200" cy="1955017"/>
          </a:xfrm>
          <a:noFill/>
        </p:spPr>
      </p:pic>
      <p:pic>
        <p:nvPicPr>
          <p:cNvPr id="6" name="Picture 4" descr="DOELogoRev"/>
          <p:cNvPicPr>
            <a:picLocks noGrp="1" noChangeAspect="1" noChangeArrowheads="1"/>
          </p:cNvPicPr>
          <p:nvPr>
            <p:ph type="ctrTitle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625" y="304800"/>
            <a:ext cx="2162175" cy="2133600"/>
          </a:xfrm>
          <a:noFill/>
        </p:spPr>
      </p:pic>
    </p:spTree>
    <p:extLst>
      <p:ext uri="{BB962C8B-B14F-4D97-AF65-F5344CB8AC3E}">
        <p14:creationId xmlns:p14="http://schemas.microsoft.com/office/powerpoint/2010/main" val="2650299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Procurement of Professional Services</a:t>
            </a:r>
            <a:endParaRPr lang="en-US" altLang="en-US" sz="3600" dirty="0" smtClean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Evaluate the submissions.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Conduct confidential discussions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Rank a minimum of three providers, submit to </a:t>
            </a:r>
            <a:r>
              <a:rPr lang="en-US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ead </a:t>
            </a:r>
            <a:r>
              <a:rPr lang="en-US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 the </a:t>
            </a:r>
            <a:r>
              <a:rPr lang="en-US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urchasing </a:t>
            </a:r>
            <a:r>
              <a:rPr lang="en-US" altLang="en-US" sz="24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gency for approval (HOPA)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HOPA or designee negotiates a contract with first ranked consultant</a:t>
            </a:r>
          </a:p>
          <a:p>
            <a:pPr lvl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 FDB, this authority is delegated to the project coordinator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23E8649-BE0F-4FC9-A075-2ABC1EA0264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63455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Procurement of Professional Services</a:t>
            </a:r>
            <a:endParaRPr lang="en-US" altLang="en-US" sz="3600" dirty="0" smtClean="0"/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1. If not able to reach agreement, negotiate with second ranked consultant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2. If not able to reach agreement with any on the initial list, selection committee may be asked to submit a minimum of three additional consultants for HOPA to resume negotiations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3.  Contract file shall contain all documentation to support selection.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47A10E77-88B8-4265-AC7F-0402A55A6B32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1220194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Procurement of Professional Services</a:t>
            </a:r>
            <a:endParaRPr lang="en-US" altLang="en-US" sz="3600" dirty="0" smtClean="0"/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4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AWARD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Awards $5,000 or more posted on SPO webpage within 7 days of award.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 the SPO webpage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http://www.hawaii.gov/spo/SPO/awards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eaLnBrk="1" hangingPunct="1"/>
            <a:endParaRPr lang="en-US" altLang="en-US" sz="3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 smtClean="0"/>
          </a:p>
        </p:txBody>
      </p:sp>
      <p:sp>
        <p:nvSpPr>
          <p:cNvPr id="1741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61BA1146-2687-4DC9-8C34-BF1518920279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907608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Procurement of Professional Services</a:t>
            </a:r>
            <a:endParaRPr lang="en-US" altLang="en-US" sz="3600" dirty="0" smtClean="0"/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5   DEBRIEFING of non-selected provider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Non-selected provider may submit a written request 	for debriefing within 3 working days after posting of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	award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Agency shall conduct debriefing within 7 working days 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6   PROTEST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Shall be filed within 5 working days of the posting of 	the award; or</a:t>
            </a:r>
          </a:p>
          <a:p>
            <a:pPr eaLnBrk="1" hangingPunct="1"/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	Following a debriefing, a protest shall be filed within</a:t>
            </a: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5      	working days </a:t>
            </a:r>
          </a:p>
          <a:p>
            <a:pPr eaLnBrk="1" hangingPunct="1"/>
            <a:endParaRPr lang="en-US" altLang="en-US" sz="2400" dirty="0" smtClean="0">
              <a:cs typeface="Courier New" panose="02070309020205020404" pitchFamily="49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3200" b="1" dirty="0" smtClean="0">
              <a:cs typeface="Courier New" panose="02070309020205020404" pitchFamily="49" charset="0"/>
            </a:endParaRPr>
          </a:p>
          <a:p>
            <a:endParaRPr lang="en-US" altLang="en-US" dirty="0" smtClean="0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AC1D662A-C855-483B-A665-6EC89E7CFF04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2798480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4"/>
          <p:cNvSpPr>
            <a:spLocks noGrp="1"/>
          </p:cNvSpPr>
          <p:nvPr>
            <p:ph type="ctrTitle"/>
          </p:nvPr>
        </p:nvSpPr>
        <p:spPr>
          <a:xfrm>
            <a:off x="685800" y="32355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DOE as a Client – How to Improve Your Chances of being selected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0182DA5D-85A2-4FD9-A688-0366C4FDB6CE}" type="slidenum">
              <a:rPr lang="en-US" altLang="en-US" smtClean="0"/>
              <a:pPr/>
              <a:t>14</a:t>
            </a:fld>
            <a:endParaRPr lang="en-US" altLang="en-US" smtClean="0"/>
          </a:p>
        </p:txBody>
      </p:sp>
      <p:pic>
        <p:nvPicPr>
          <p:cNvPr id="27653" name="Picture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828800"/>
            <a:ext cx="6008688" cy="3713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464734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How to Improve Your Chance of being selected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Past Performance:  Provide good service and deliver a successful project.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Response Time</a:t>
            </a:r>
          </a:p>
          <a:p>
            <a:pPr lvl="1">
              <a:lnSpc>
                <a:spcPct val="80000"/>
              </a:lnSpc>
            </a:pPr>
            <a:r>
              <a:rPr lang="en-US" alt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Meeting project schedules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endParaRPr lang="en-US" altLang="en-US" sz="1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What if you have no past performance record with DOE as a prime consultant?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Past performance as a sub-consultant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Past performance with other governmental agencies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Past performance with other educational entities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Past performance outside Hawaii </a:t>
            </a:r>
          </a:p>
          <a:p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5BB2FC39-FCFB-42E8-9F16-579E045C1F11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1064244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How to Improve Your Chance of being selected</a:t>
            </a:r>
            <a:endParaRPr lang="en-US" altLang="en-US" sz="3600" dirty="0" smtClean="0"/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eaLnBrk="1" hangingPunct="1">
              <a:lnSpc>
                <a:spcPct val="8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Market yourself by: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key staff qualifications for the discipline(s) your firm is applying for;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Let us know if you have staff with prior DOE experience;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Introduce yourself and meet us in person – </a:t>
            </a:r>
            <a:r>
              <a:rPr lang="en-US" altLang="en-US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‘Meet &amp; Greet’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Provide relevant information on similar projects or project types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Relevant information on other projects that may not be listed</a:t>
            </a:r>
          </a:p>
          <a:p>
            <a:pPr lvl="2" eaLnBrk="1" hangingPunct="1">
              <a:lnSpc>
                <a:spcPct val="90000"/>
              </a:lnSpc>
            </a:pPr>
            <a:r>
              <a:rPr lang="en-US" alt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Update your submittal information promptly when your qualifications change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2400" dirty="0" smtClean="0"/>
          </a:p>
          <a:p>
            <a:pPr lvl="2" eaLnBrk="1" hangingPunct="1">
              <a:lnSpc>
                <a:spcPct val="80000"/>
              </a:lnSpc>
            </a:pPr>
            <a:endParaRPr lang="en-US" altLang="en-US" b="1" dirty="0" smtClean="0"/>
          </a:p>
          <a:p>
            <a:endParaRPr lang="en-US" altLang="en-US" dirty="0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397C737F-E7F9-48FD-8F68-585892F58FAA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541906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54162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Initiatives and a Glimpse towards the Future In DOE Facilities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4691" y="1981200"/>
            <a:ext cx="5684309" cy="39925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931B-5FE4-3B4C-AA0E-A049E628DB9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6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7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3" cstate="email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014" b="15014"/>
          <a:stretch/>
        </p:blipFill>
        <p:spPr bwMode="auto">
          <a:xfrm>
            <a:off x="228600" y="496272"/>
            <a:ext cx="8229600" cy="3237528"/>
          </a:xfrm>
          <a:prstGeom prst="rect">
            <a:avLst/>
          </a:prstGeom>
          <a:solidFill>
            <a:srgbClr val="FFC000">
              <a:alpha val="34000"/>
            </a:srgbClr>
          </a:solidFill>
          <a:ln>
            <a:noFill/>
          </a:ln>
          <a:extLst/>
        </p:spPr>
      </p:pic>
      <p:pic>
        <p:nvPicPr>
          <p:cNvPr id="8" name="Picture 7" descr="Screen Clippin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157" b="3583"/>
          <a:stretch/>
        </p:blipFill>
        <p:spPr>
          <a:xfrm>
            <a:off x="609600" y="1849084"/>
            <a:ext cx="8128264" cy="1884716"/>
          </a:xfrm>
          <a:prstGeom prst="rect">
            <a:avLst/>
          </a:prstGeom>
        </p:spPr>
      </p:pic>
      <p:sp>
        <p:nvSpPr>
          <p:cNvPr id="9" name="Title 2"/>
          <p:cNvSpPr txBox="1">
            <a:spLocks/>
          </p:cNvSpPr>
          <p:nvPr/>
        </p:nvSpPr>
        <p:spPr>
          <a:xfrm>
            <a:off x="228600" y="4114800"/>
            <a:ext cx="8509264" cy="1280474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 Master Plan Study and</a:t>
            </a:r>
          </a:p>
          <a:p>
            <a:r>
              <a:rPr lang="en-US" sz="4000" b="1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Gap Analysis</a:t>
            </a:r>
            <a:r>
              <a:rPr lang="en-US" sz="40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kern="0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42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02221"/>
            <a:ext cx="8229600" cy="845629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Enable Data Driven Decisions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19202"/>
            <a:ext cx="4038600" cy="4906962"/>
          </a:xfrm>
        </p:spPr>
        <p:txBody>
          <a:bodyPr>
            <a:noAutofit/>
          </a:bodyPr>
          <a:lstStyle/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Enable Facilities Assessments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 Strategic Planning Decisions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Inform decisions regarding where to prioritize limited resources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Promote Equity</a:t>
            </a:r>
          </a:p>
          <a:p>
            <a:r>
              <a:rPr 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Encourage data driven decision making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6037-7A0F-4AD0-8E83-85F5F73B2263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9" name="Content Placeholder 5" descr="00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" b="4205"/>
          <a:stretch>
            <a:fillRect/>
          </a:stretch>
        </p:blipFill>
        <p:spPr>
          <a:xfrm>
            <a:off x="4648200" y="1219201"/>
            <a:ext cx="4038600" cy="4343399"/>
          </a:xfrm>
        </p:spPr>
      </p:pic>
    </p:spTree>
    <p:extLst>
      <p:ext uri="{BB962C8B-B14F-4D97-AF65-F5344CB8AC3E}">
        <p14:creationId xmlns:p14="http://schemas.microsoft.com/office/powerpoint/2010/main" val="3291311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Department of Education Updates &amp; Future Projects</a:t>
            </a:r>
            <a:endParaRPr lang="en-US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876800" y="1676400"/>
            <a:ext cx="4038600" cy="396240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2017 Joint State-City-Counties</a:t>
            </a: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Symposium</a:t>
            </a:r>
          </a:p>
          <a:p>
            <a:pPr>
              <a:buFont typeface="Wingdings" panose="05000000000000000000" pitchFamily="2" charset="2"/>
              <a:buNone/>
            </a:pPr>
            <a:endParaRPr lang="en-US" altLang="en-US" sz="2000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" panose="05000000000000000000" pitchFamily="2" charset="2"/>
              <a:buNone/>
            </a:pPr>
            <a:r>
              <a:rPr lang="en-US" alt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April 6, 2017</a:t>
            </a:r>
            <a:endParaRPr lang="en-US" alt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0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Hale Koa Hotel</a:t>
            </a:r>
            <a:endParaRPr lang="en-US" sz="2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931B-5FE4-3B4C-AA0E-A049E628DB9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Content Placeholder 5" descr="004.jpg"/>
          <p:cNvPicPr>
            <a:picLocks noGrp="1" noChangeAspect="1"/>
          </p:cNvPicPr>
          <p:nvPr>
            <p:ph sz="half" idx="2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" b="4205"/>
          <a:stretch>
            <a:fillRect/>
          </a:stretch>
        </p:blipFill>
        <p:spPr>
          <a:xfrm>
            <a:off x="533400" y="1676400"/>
            <a:ext cx="4038600" cy="4267200"/>
          </a:xfrm>
        </p:spPr>
      </p:pic>
    </p:spTree>
    <p:extLst>
      <p:ext uri="{BB962C8B-B14F-4D97-AF65-F5344CB8AC3E}">
        <p14:creationId xmlns:p14="http://schemas.microsoft.com/office/powerpoint/2010/main" val="4653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Building Inventory by District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6037-7A0F-4AD0-8E83-85F5F73B2263}" type="slidenum">
              <a:rPr lang="en-US" smtClean="0"/>
              <a:pPr/>
              <a:t>20</a:t>
            </a:fld>
            <a:endParaRPr lang="en-US"/>
          </a:p>
        </p:txBody>
      </p:sp>
      <p:pic>
        <p:nvPicPr>
          <p:cNvPr id="5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253920"/>
            <a:ext cx="8229600" cy="4232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0038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Space per Student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1437"/>
            <a:ext cx="8229600" cy="4754563"/>
          </a:xfrm>
        </p:spPr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National Average: 104 to 161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per student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Hawaii Average: 107 to 143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per student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931B-5FE4-3B4C-AA0E-A049E628DB98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pic>
        <p:nvPicPr>
          <p:cNvPr id="5" name="Content Placeholder 5" descr="IMG_2791 (1)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026847"/>
            <a:ext cx="3810000" cy="245955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026847"/>
            <a:ext cx="4071794" cy="2840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9433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Facility Requirements Driven by HIDOE Standards and Enrollment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400" dirty="0"/>
              <a:t>Requirements are based on current prevailing HIDOE standards</a:t>
            </a:r>
          </a:p>
          <a:p>
            <a:pPr lvl="1"/>
            <a:r>
              <a:rPr lang="en-US" sz="1200" dirty="0"/>
              <a:t>2008 Elementary School Education Specifications </a:t>
            </a:r>
          </a:p>
          <a:p>
            <a:pPr lvl="1"/>
            <a:r>
              <a:rPr lang="en-US" sz="1200" dirty="0"/>
              <a:t>2006 Middle and Intermediate School Education Specifications</a:t>
            </a:r>
          </a:p>
          <a:p>
            <a:pPr lvl="1"/>
            <a:r>
              <a:rPr lang="en-US" sz="1200" dirty="0"/>
              <a:t>2006 High School Education Specifications</a:t>
            </a:r>
          </a:p>
          <a:p>
            <a:r>
              <a:rPr lang="en-US" sz="1400" dirty="0"/>
              <a:t>Required room quantities and sizes driven by Current 2015-16 and Projected 2019-2020 Enrollment.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6037-7A0F-4AD0-8E83-85F5F73B2263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8717" y="3733800"/>
            <a:ext cx="1397083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929" y="4038600"/>
            <a:ext cx="1392071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43400"/>
            <a:ext cx="1401878" cy="18288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Content Placeholder 9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787969"/>
            <a:ext cx="4038600" cy="3698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20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DOE ED SPECS Space Standards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Elementary		76,395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for 750 students 							=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102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student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Middle			121,820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for 1,050 students 						=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116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student</a:t>
            </a:r>
          </a:p>
          <a:p>
            <a:pPr marL="0" indent="0">
              <a:buNone/>
            </a:pPr>
            <a:endParaRPr lang="en-US" sz="2800" b="1" dirty="0" smtClean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High				207,649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for 1,600 students 						= 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130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sq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ft</a:t>
            </a:r>
            <a:r>
              <a:rPr lang="en-US" sz="28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per student</a:t>
            </a:r>
            <a:endParaRPr lang="en-US" sz="28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10637-D56B-E545-9C4E-0903DBFF26A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488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Focus of Gap Analysis (Existing Space vs HIDOE Ed Spec Standard)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Academic Building Spaces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General Classrooms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Special Education Classrooms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Science Classrooms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Arts &amp; BPA Classrooms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Portable Classrooms</a:t>
            </a:r>
          </a:p>
          <a:p>
            <a:pPr lvl="1"/>
            <a:endParaRPr lang="en-US" sz="1800" dirty="0"/>
          </a:p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Support Building Spaces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Library Media Center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Cafeteria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Gymnasium</a:t>
            </a:r>
          </a:p>
          <a:p>
            <a:pPr lvl="1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Locker/Shower</a:t>
            </a:r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6037-7A0F-4AD0-8E83-85F5F73B2263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" name="Picture 10" descr="https://www.teachforamerica.org/sites/default/files/civil_beat_resized.jpg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3225"/>
          <a:stretch/>
        </p:blipFill>
        <p:spPr bwMode="auto">
          <a:xfrm>
            <a:off x="155575" y="4038600"/>
            <a:ext cx="2124487" cy="1530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 descr="Image result for hawaii school science laboratory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4038600"/>
            <a:ext cx="2130052" cy="15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2" descr="https://i.ytimg.com/vi/_VhYXsQ_J-c/maxresdefault.jpg"/>
          <p:cNvPicPr>
            <a:picLocks noChangeAspect="1" noChangeArrowheads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91" t="4412" r="21242"/>
          <a:stretch/>
        </p:blipFill>
        <p:spPr bwMode="auto">
          <a:xfrm>
            <a:off x="4666922" y="4038600"/>
            <a:ext cx="2112740" cy="1527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4" descr="http://hawaiitribune-herald.com/sites/hawaiitribune-herald.com/files/styles/article600/public/field/media/web1_Hilo_High_New_Gym_and_AD201412916292151.jpg?itok=muY4N5tu"/>
          <p:cNvPicPr>
            <a:picLocks noChangeAspect="1" noChangeArrowheads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6"/>
          <a:stretch/>
        </p:blipFill>
        <p:spPr bwMode="auto">
          <a:xfrm>
            <a:off x="6908066" y="4035392"/>
            <a:ext cx="2056422" cy="1527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9558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b="1" dirty="0"/>
              <a:t>Gap Analysis: Admin Building based on 2015-2016 Current Enrollment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228600" y="1417638"/>
            <a:ext cx="2590800" cy="4708525"/>
          </a:xfrm>
        </p:spPr>
        <p:txBody>
          <a:bodyPr>
            <a:norm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15 schools with significant administration space deficiencies</a:t>
            </a:r>
          </a:p>
          <a:p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2667000" y="1417638"/>
            <a:ext cx="6019800" cy="47085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 Pahoa Elementary admin is a wood building beyond its expected life sized for 12% of required space.  Administration is operating in six other buildings, including 3 classrooms.</a:t>
            </a:r>
          </a:p>
          <a:p>
            <a:pPr marL="0" indent="0">
              <a:buNone/>
            </a:pP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Eg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i="1" dirty="0" err="1">
                <a:latin typeface="Arial" panose="020B0604020202020204" pitchFamily="34" charset="0"/>
                <a:cs typeface="Arial" panose="020B0604020202020204" pitchFamily="34" charset="0"/>
              </a:rPr>
              <a:t>Kaewai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 Elementary admin is a 1956 CMU building that is 24% of standard for its enrollment.  Administration is making due by using 6 classrooms for other uses.</a:t>
            </a:r>
          </a:p>
          <a:p>
            <a:pPr marL="0" indent="0">
              <a:buNone/>
            </a:pPr>
            <a:endParaRPr lang="en-US" sz="2100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6037-7A0F-4AD0-8E83-85F5F73B2263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2" y="2819400"/>
            <a:ext cx="8987984" cy="2803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4854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Facilities IT and Online Resources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AHERA documents will be available via Dropbox</a:t>
            </a:r>
          </a:p>
          <a:p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Eplan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Room documents will be available via Dropbox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Consultant Reviews will be posted to consultant account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931B-5FE4-3B4C-AA0E-A049E628DB98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192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anchor="t">
            <a:normAutofit/>
          </a:bodyPr>
          <a:lstStyle/>
          <a:p>
            <a:r>
              <a:rPr lang="en-US" sz="4000" b="1" dirty="0" smtClean="0"/>
              <a:t>DOE Campus Viewer</a:t>
            </a:r>
            <a:endParaRPr lang="en-US" sz="40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678363"/>
          </a:xfrm>
        </p:spPr>
        <p:txBody>
          <a:bodyPr/>
          <a:lstStyle/>
          <a:p>
            <a:pPr marL="0" indent="0">
              <a:buNone/>
            </a:pPr>
            <a:endParaRPr lang="en-US" dirty="0" smtClean="0">
              <a:hlinkClick r:id="rId2"/>
            </a:endParaRPr>
          </a:p>
          <a:p>
            <a:r>
              <a:rPr lang="en-US" dirty="0" smtClean="0">
                <a:hlinkClick r:id="rId2"/>
              </a:rPr>
              <a:t>http://165.248.35.76/HIDOE_CampusViewer/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Combines Jacobs Database with GIS Base Layer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FB10637-D56B-E545-9C4E-0903DBFF26A0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40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DOE Weather Stations on Weather Underground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www.wunderground.com/us/hi/honolulu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Most High Schools and many Elementary, Middle Schools on Oahu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Some neighbor island schools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931B-5FE4-3B4C-AA0E-A049E628DB98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3594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" y="609600"/>
            <a:ext cx="4800600" cy="3429000"/>
          </a:xfrm>
        </p:spPr>
        <p:txBody>
          <a:bodyPr/>
          <a:lstStyle/>
          <a:p>
            <a:pPr algn="r"/>
            <a:r>
              <a:rPr lang="en-US" altLang="en-US" b="1" dirty="0" smtClean="0"/>
              <a:t>SUSTAINABILITY IN HAWAII’S PUBLIC SCHOOLS</a:t>
            </a:r>
          </a:p>
        </p:txBody>
      </p:sp>
      <p:sp>
        <p:nvSpPr>
          <p:cNvPr id="5123" name="Subtitle 1"/>
          <p:cNvSpPr>
            <a:spLocks noGrp="1"/>
          </p:cNvSpPr>
          <p:nvPr>
            <p:ph type="subTitle" idx="1"/>
          </p:nvPr>
        </p:nvSpPr>
        <p:spPr>
          <a:xfrm>
            <a:off x="5181600" y="2133600"/>
            <a:ext cx="3581400" cy="3733800"/>
          </a:xfrm>
        </p:spPr>
        <p:txBody>
          <a:bodyPr/>
          <a:lstStyle/>
          <a:p>
            <a:endParaRPr lang="en-US" altLang="en-US" smtClean="0"/>
          </a:p>
        </p:txBody>
      </p:sp>
      <p:pic>
        <p:nvPicPr>
          <p:cNvPr id="5126" name="Content Placeholder 5" descr="00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05" b="4205"/>
          <a:stretch>
            <a:fillRect/>
          </a:stretch>
        </p:blipFill>
        <p:spPr>
          <a:xfrm>
            <a:off x="5181600" y="609600"/>
            <a:ext cx="3581400" cy="4411662"/>
          </a:xfrm>
          <a:noFill/>
        </p:spPr>
      </p:pic>
    </p:spTree>
    <p:extLst>
      <p:ext uri="{BB962C8B-B14F-4D97-AF65-F5344CB8AC3E}">
        <p14:creationId xmlns:p14="http://schemas.microsoft.com/office/powerpoint/2010/main" val="1982326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en-US" altLang="en-US" sz="7200" b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MAHALO</a:t>
            </a:r>
            <a:endParaRPr lang="en-US" sz="7200" b="1" dirty="0">
              <a:solidFill>
                <a:srgbClr val="7030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4918" y="1676400"/>
            <a:ext cx="4179482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931B-5FE4-3B4C-AA0E-A049E628DB9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10" name="Picture 5" descr="C:\Users\Johnathan\Desktop\cefpi images\007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57" t="10715" r="16071"/>
          <a:stretch>
            <a:fillRect/>
          </a:stretch>
        </p:blipFill>
        <p:spPr bwMode="auto">
          <a:xfrm>
            <a:off x="5181600" y="1676400"/>
            <a:ext cx="3382840" cy="3429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08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/>
          <p:cNvSpPr>
            <a:spLocks noGrp="1"/>
          </p:cNvSpPr>
          <p:nvPr>
            <p:ph type="title"/>
          </p:nvPr>
        </p:nvSpPr>
        <p:spPr>
          <a:xfrm>
            <a:off x="762000" y="228600"/>
            <a:ext cx="7332663" cy="1143000"/>
          </a:xfrm>
        </p:spPr>
        <p:txBody>
          <a:bodyPr>
            <a:normAutofit/>
          </a:bodyPr>
          <a:lstStyle/>
          <a:p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Photovoltaic Systems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29736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DOE’s first PV project initiated for 30 Oahu schools</a:t>
            </a:r>
          </a:p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DOE’s next PV project initiated for all 15 Kauai Schools  </a:t>
            </a:r>
          </a:p>
          <a:p>
            <a:pPr>
              <a:defRPr/>
            </a:pP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Hei</a:t>
            </a: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Program initiated to provide PV for all remaining 200+ schools.</a:t>
            </a:r>
          </a:p>
          <a:p>
            <a:pPr marL="0" indent="0">
              <a:buFontTx/>
              <a:buNone/>
              <a:defRPr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1193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>
          <a:xfrm>
            <a:off x="275431" y="304800"/>
            <a:ext cx="8593137" cy="1143000"/>
          </a:xfrm>
        </p:spPr>
        <p:txBody>
          <a:bodyPr>
            <a:normAutofit/>
          </a:bodyPr>
          <a:lstStyle/>
          <a:p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Oahu Pilot Schools – 2015 </a:t>
            </a:r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data</a:t>
            </a:r>
            <a:endParaRPr lang="en-US" altLang="en-US" sz="4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30452590"/>
              </p:ext>
            </p:extLst>
          </p:nvPr>
        </p:nvGraphicFramePr>
        <p:xfrm>
          <a:off x="685799" y="1676400"/>
          <a:ext cx="7772400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80683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Kauai Schools – 2015 to date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90564834"/>
              </p:ext>
            </p:extLst>
          </p:nvPr>
        </p:nvGraphicFramePr>
        <p:xfrm>
          <a:off x="703262" y="1676400"/>
          <a:ext cx="7983538" cy="4114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129104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Heat Abatement and Thermal Comfort - Study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Study commissioned through the Hawaii Natural Energy Institute to analyze thermal comfort issues and recommend passive cooling strategies.</a:t>
            </a:r>
          </a:p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Study completed in March 2015, just in time for the hottest summer in Hawaii history!</a:t>
            </a:r>
          </a:p>
        </p:txBody>
      </p:sp>
    </p:spTree>
    <p:extLst>
      <p:ext uri="{BB962C8B-B14F-4D97-AF65-F5344CB8AC3E}">
        <p14:creationId xmlns:p14="http://schemas.microsoft.com/office/powerpoint/2010/main" val="2502531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Heat Abatement and Thermal Comfort - Study</a:t>
            </a:r>
          </a:p>
        </p:txBody>
      </p:sp>
      <p:sp>
        <p:nvSpPr>
          <p:cNvPr id="430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Study identified passive cooling measures:</a:t>
            </a:r>
          </a:p>
          <a:p>
            <a:pPr lvl="1"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Thermal Flushing</a:t>
            </a:r>
          </a:p>
          <a:p>
            <a:pPr lvl="1"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Cool Roofs</a:t>
            </a:r>
          </a:p>
          <a:p>
            <a:pPr lvl="1"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Insulation</a:t>
            </a:r>
          </a:p>
          <a:p>
            <a:pPr lvl="1"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Increased ventilation and air movement</a:t>
            </a:r>
          </a:p>
          <a:p>
            <a:pPr lvl="1"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Shading devices</a:t>
            </a:r>
          </a:p>
          <a:p>
            <a:pPr lvl="1"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Landscaping</a:t>
            </a:r>
          </a:p>
        </p:txBody>
      </p:sp>
    </p:spTree>
    <p:extLst>
      <p:ext uri="{BB962C8B-B14F-4D97-AF65-F5344CB8AC3E}">
        <p14:creationId xmlns:p14="http://schemas.microsoft.com/office/powerpoint/2010/main" val="3999782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Classrooms with Air Conditioning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As of November 4, 2015</a:t>
            </a:r>
            <a:b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256 Schools Responding (100%)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# of Schools:	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	256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Total # of Classrooms:	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11,701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# of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AC’d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Classrooms:	4,358</a:t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AC’d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Classrooms:		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37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931B-5FE4-3B4C-AA0E-A049E628DB98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120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Classrooms with Air Conditioning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As of November 4, 2015</a:t>
            </a:r>
            <a:b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256 Schools Responding (100%)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Totals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Excluding 100%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AC’d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Schools: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Total # of Schools:	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	216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Total # of Classrooms:		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10,022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# of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AC’d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Classrooms:	2,679</a:t>
            </a:r>
            <a:b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 of </a:t>
            </a:r>
            <a:r>
              <a:rPr lang="en-US" b="1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AC’d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Classrooms:		</a:t>
            </a:r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27</a:t>
            </a:r>
            <a:r>
              <a:rPr lang="en-US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%</a:t>
            </a:r>
            <a:endParaRPr lang="en-U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931B-5FE4-3B4C-AA0E-A049E628DB9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50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Funding for Fiscal Year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2017-2018 </a:t>
            </a:r>
            <a:r>
              <a:rPr lang="en-US" alt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KPI Categories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4144963"/>
          </a:xfrm>
        </p:spPr>
        <p:txBody>
          <a:bodyPr/>
          <a:lstStyle/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House Draft = $434.4 million</a:t>
            </a:r>
          </a:p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Senate Draft = $430.7 million</a:t>
            </a:r>
          </a:p>
          <a:p>
            <a:pPr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Highlights:</a:t>
            </a:r>
          </a:p>
          <a:p>
            <a:pPr lvl="1"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School for </a:t>
            </a:r>
            <a:r>
              <a:rPr lang="en-US" alt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Kakaako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Middle School for Kapolei</a:t>
            </a:r>
          </a:p>
          <a:p>
            <a:pPr lvl="1">
              <a:defRPr/>
            </a:pPr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Renovations for Academies</a:t>
            </a:r>
          </a:p>
          <a:p>
            <a:pPr marL="457200" lvl="1" indent="0">
              <a:buNone/>
              <a:defRPr/>
            </a:pP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AB3DFE3C-BAC5-4722-BF40-D3AE747D7FDF}" type="slidenum">
              <a:rPr lang="en-US" altLang="en-US"/>
              <a:pPr/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82133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Final Thoughts – Be Creative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	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931B-5FE4-3B4C-AA0E-A049E628DB98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370013"/>
            <a:ext cx="5488516" cy="4116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6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Think Outside of the Box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764" y="1600200"/>
            <a:ext cx="3394472" cy="4525963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931B-5FE4-3B4C-AA0E-A049E628DB98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336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Agenda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Applying for work with the DOE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Requirements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New Online Application Process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Improving your chances of selection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DOE as a client – Get to Know Us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Initiatives &amp; A Glimpse towards the Future for DOE Facilities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Jacobs Study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IT and Online Changes and Resources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Sustainability &amp; Heat Abatement</a:t>
            </a:r>
          </a:p>
          <a:p>
            <a:r>
              <a:rPr lang="en-US" b="1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Upcoming projects and funding</a:t>
            </a:r>
          </a:p>
          <a:p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931B-5FE4-3B4C-AA0E-A049E628DB9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35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000" b="1" dirty="0" smtClean="0">
                <a:solidFill>
                  <a:srgbClr val="0070C0"/>
                </a:solidFill>
              </a:rPr>
              <a:t>QUESTIONS?</a:t>
            </a:r>
            <a:endParaRPr lang="en-US" sz="6000" b="1" dirty="0">
              <a:solidFill>
                <a:srgbClr val="0070C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F06037-7A0F-4AD0-8E83-85F5F73B2263}" type="slidenum">
              <a:rPr lang="en-US" smtClean="0"/>
              <a:pPr/>
              <a:t>40</a:t>
            </a:fld>
            <a:endParaRPr lang="en-US"/>
          </a:p>
        </p:txBody>
      </p:sp>
      <p:pic>
        <p:nvPicPr>
          <p:cNvPr id="8" name="Content Placeholder 3" descr="fdbserv:Keenan:Const. Photo for Keenan:Lahainaluna HS Cafe:F19VV-6.tif"/>
          <p:cNvPicPr>
            <a:picLocks noGrp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19" b="8119"/>
          <a:stretch>
            <a:fillRect/>
          </a:stretch>
        </p:blipFill>
        <p:spPr>
          <a:xfrm>
            <a:off x="1328921" y="2146241"/>
            <a:ext cx="6486157" cy="3433880"/>
          </a:xfrm>
        </p:spPr>
      </p:pic>
    </p:spTree>
    <p:extLst>
      <p:ext uri="{BB962C8B-B14F-4D97-AF65-F5344CB8AC3E}">
        <p14:creationId xmlns:p14="http://schemas.microsoft.com/office/powerpoint/2010/main" val="1974807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of Professional Services</a:t>
            </a:r>
          </a:p>
        </p:txBody>
      </p:sp>
      <p:sp>
        <p:nvSpPr>
          <p:cNvPr id="9219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Governed by HRS 103D-304 – Professional Services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1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NOTICE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to Providers of Professional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Services Post notice on </a:t>
            </a:r>
            <a:r>
              <a:rPr lang="en-US" alt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Procurement Notices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i="1" dirty="0" smtClean="0">
                <a:latin typeface="Arial" panose="020B0604020202020204" pitchFamily="34" charset="0"/>
                <a:cs typeface="Arial" panose="020B0604020202020204" pitchFamily="34" charset="0"/>
              </a:rPr>
              <a:t>System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 (PNS) at 	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 sz="2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8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http://spo.hawaii.gov/for-vendors/bidding-opportunities</a:t>
            </a:r>
            <a:r>
              <a:rPr lang="en-US" alt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en-US" altLang="en-US" sz="24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en-US" altLang="en-US" sz="24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 </a:t>
            </a:r>
            <a:r>
              <a:rPr lang="en-US" alt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http://www.hawaiipublicschools.org/ConnectWithUs/Vendors/Pages/Home.aspx</a:t>
            </a:r>
            <a:endParaRPr lang="en-US" altLang="en-US" sz="2800" i="1" dirty="0" smtClean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 sz="2800" i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en-US" altLang="en-US" sz="2800" i="1" dirty="0" smtClean="0">
              <a:solidFill>
                <a:srgbClr val="0070C0"/>
              </a:solidFill>
            </a:endParaRP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E52D20F9-40BD-41DC-A980-9F08DB8A0D9D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2998709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274638"/>
            <a:ext cx="7620000" cy="536416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931B-5FE4-3B4C-AA0E-A049E628DB9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97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Online Application Process</a:t>
            </a:r>
            <a:endParaRPr lang="en-US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Create an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account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Fill in information on application form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Update information anytime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Keep information current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 I : will still need to upload Form 120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Phase II: fillable form will be online</a:t>
            </a:r>
          </a:p>
          <a:p>
            <a:pPr lvl="1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Receive automatic notices and updates</a:t>
            </a:r>
          </a:p>
          <a:p>
            <a:pPr lvl="1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931B-5FE4-3B4C-AA0E-A049E628DB9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80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Procurement of Professional Services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STEP 2   REVIEW COMMITTEE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Minimum of three qualified committee persons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Shall review and evaluate all submissions</a:t>
            </a:r>
          </a:p>
          <a:p>
            <a:r>
              <a:rPr lang="en-US" altLang="en-US" sz="2800" dirty="0">
                <a:latin typeface="Arial" panose="020B0604020202020204" pitchFamily="34" charset="0"/>
                <a:cs typeface="Arial" panose="020B0604020202020204" pitchFamily="34" charset="0"/>
              </a:rPr>
              <a:t>Prepare a list of qualified </a:t>
            </a:r>
            <a:r>
              <a:rPr lang="en-US" alt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applicants</a:t>
            </a: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endParaRPr lang="en-US" altLang="en-US" sz="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B1931B-5FE4-3B4C-AA0E-A049E628DB9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21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Procurement of Professional Services</a:t>
            </a:r>
            <a:endParaRPr lang="en-US" altLang="en-US" sz="4000" dirty="0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STEP 3   SELECTION COMMITTEE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Minimum of three qualified committee persons from list of qualified staff;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Utilize selection criteria in descending order of importance: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1. Experience and professional qualifications relevant to the project type;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2. Past performance on similar projects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3. Capacity to accomplish the work in the required time; and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4. Any additional criteria as determined in writing by the selection committee, to be relevant.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endParaRPr lang="en-US" altLang="en-US" sz="2400" dirty="0" smtClean="0"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en-US" altLang="en-US" sz="2400" dirty="0" smtClean="0">
              <a:cs typeface="Arial" panose="020B0604020202020204" pitchFamily="34" charset="0"/>
            </a:endParaRPr>
          </a:p>
          <a:p>
            <a:pPr marL="692150" lvl="2" indent="0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en-US" altLang="en-US" sz="1700" dirty="0" smtClean="0">
              <a:cs typeface="Arial" panose="020B0604020202020204" pitchFamily="34" charset="0"/>
            </a:endParaRP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l"/>
              <a:defRPr sz="3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l"/>
              <a:defRPr sz="2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lr>
                <a:schemeClr val="accent1"/>
              </a:buClr>
              <a:buSzPct val="70000"/>
              <a:buFont typeface="Wingdings" panose="05000000000000000000" pitchFamily="2" charset="2"/>
              <a:buChar char="l"/>
              <a:defRPr sz="23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lr>
                <a:schemeClr val="tx2"/>
              </a:buClr>
              <a:buSzPct val="75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fld id="{0F01C258-4117-40D4-8518-DB90AE0BB2C6}" type="slidenum">
              <a:rPr lang="en-US" altLang="en-US" sz="10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US" altLang="en-US" sz="1000" smtClean="0"/>
          </a:p>
        </p:txBody>
      </p:sp>
    </p:spTree>
    <p:extLst>
      <p:ext uri="{BB962C8B-B14F-4D97-AF65-F5344CB8AC3E}">
        <p14:creationId xmlns:p14="http://schemas.microsoft.com/office/powerpoint/2010/main" val="1510172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O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lobal design template 2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000000"/>
    </a:accent4>
    <a:accent5>
      <a:srgbClr val="FFFFE2"/>
    </a:accent5>
    <a:accent6>
      <a:srgbClr val="A4CBCE"/>
    </a:accent6>
    <a:hlink>
      <a:srgbClr val="E5D093"/>
    </a:hlink>
    <a:folHlink>
      <a:srgbClr val="CCB374"/>
    </a:folHlink>
  </a:clrScheme>
  <a:fontScheme name="Global design template">
    <a:majorFont>
      <a:latin typeface="Times New Roman"/>
      <a:ea typeface=""/>
      <a:cs typeface="Tahoma"/>
    </a:majorFont>
    <a:minorFont>
      <a:latin typeface="Tahoma"/>
      <a:ea typeface=""/>
      <a:cs typeface="Taho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Global design template 2">
    <a:dk1>
      <a:srgbClr val="000000"/>
    </a:dk1>
    <a:lt1>
      <a:srgbClr val="FFFFFF"/>
    </a:lt1>
    <a:dk2>
      <a:srgbClr val="CC6600"/>
    </a:dk2>
    <a:lt2>
      <a:srgbClr val="FFFFFF"/>
    </a:lt2>
    <a:accent1>
      <a:srgbClr val="FFFFCC"/>
    </a:accent1>
    <a:accent2>
      <a:srgbClr val="B5E0E3"/>
    </a:accent2>
    <a:accent3>
      <a:srgbClr val="FFFFFF"/>
    </a:accent3>
    <a:accent4>
      <a:srgbClr val="000000"/>
    </a:accent4>
    <a:accent5>
      <a:srgbClr val="FFFFE2"/>
    </a:accent5>
    <a:accent6>
      <a:srgbClr val="A4CBCE"/>
    </a:accent6>
    <a:hlink>
      <a:srgbClr val="E5D093"/>
    </a:hlink>
    <a:folHlink>
      <a:srgbClr val="CCB374"/>
    </a:folHlink>
  </a:clrScheme>
  <a:fontScheme name="Global design template">
    <a:majorFont>
      <a:latin typeface="Times New Roman"/>
      <a:ea typeface=""/>
      <a:cs typeface="Tahoma"/>
    </a:majorFont>
    <a:minorFont>
      <a:latin typeface="Tahoma"/>
      <a:ea typeface=""/>
      <a:cs typeface="Tahoma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DOE.thmx</Template>
  <TotalTime>9765</TotalTime>
  <Words>1105</Words>
  <Application>Microsoft Office PowerPoint</Application>
  <PresentationFormat>On-screen Show (4:3)</PresentationFormat>
  <Paragraphs>285</Paragraphs>
  <Slides>40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8" baseType="lpstr">
      <vt:lpstr>ＭＳ Ｐゴシック</vt:lpstr>
      <vt:lpstr>Arial</vt:lpstr>
      <vt:lpstr>Calibri</vt:lpstr>
      <vt:lpstr>Courier New</vt:lpstr>
      <vt:lpstr>Tahoma</vt:lpstr>
      <vt:lpstr>Times New Roman</vt:lpstr>
      <vt:lpstr>Wingdings</vt:lpstr>
      <vt:lpstr>DOE</vt:lpstr>
      <vt:lpstr>PowerPoint Presentation</vt:lpstr>
      <vt:lpstr>Department of Education Updates &amp; Future Projects</vt:lpstr>
      <vt:lpstr>MAHALO</vt:lpstr>
      <vt:lpstr>Agenda</vt:lpstr>
      <vt:lpstr>Procurement of Professional Services</vt:lpstr>
      <vt:lpstr>PowerPoint Presentation</vt:lpstr>
      <vt:lpstr>Online Application Process</vt:lpstr>
      <vt:lpstr>Procurement of Professional Services</vt:lpstr>
      <vt:lpstr>Procurement of Professional Services</vt:lpstr>
      <vt:lpstr>Procurement of Professional Services</vt:lpstr>
      <vt:lpstr>Procurement of Professional Services</vt:lpstr>
      <vt:lpstr>Procurement of Professional Services</vt:lpstr>
      <vt:lpstr>Procurement of Professional Services</vt:lpstr>
      <vt:lpstr>The DOE as a Client – How to Improve Your Chances of being selected</vt:lpstr>
      <vt:lpstr>How to Improve Your Chance of being selected</vt:lpstr>
      <vt:lpstr>How to Improve Your Chance of being selected</vt:lpstr>
      <vt:lpstr>Initiatives and a Glimpse towards the Future In DOE Facilities</vt:lpstr>
      <vt:lpstr>PowerPoint Presentation</vt:lpstr>
      <vt:lpstr> Enable Data Driven Decisions </vt:lpstr>
      <vt:lpstr>Building Inventory by District</vt:lpstr>
      <vt:lpstr>Space per Student</vt:lpstr>
      <vt:lpstr>Facility Requirements Driven by HIDOE Standards and Enrollment</vt:lpstr>
      <vt:lpstr>DOE ED SPECS Space Standards</vt:lpstr>
      <vt:lpstr>Focus of Gap Analysis (Existing Space vs HIDOE Ed Spec Standard)</vt:lpstr>
      <vt:lpstr>Gap Analysis: Admin Building based on 2015-2016 Current Enrollment</vt:lpstr>
      <vt:lpstr>Facilities IT and Online Resources</vt:lpstr>
      <vt:lpstr>DOE Campus Viewer</vt:lpstr>
      <vt:lpstr>DOE Weather Stations on Weather Underground</vt:lpstr>
      <vt:lpstr>SUSTAINABILITY IN HAWAII’S PUBLIC SCHOOLS</vt:lpstr>
      <vt:lpstr>Photovoltaic Systems</vt:lpstr>
      <vt:lpstr>30 Oahu Pilot Schools – 2015 data</vt:lpstr>
      <vt:lpstr>15 Kauai Schools – 2015 to date</vt:lpstr>
      <vt:lpstr>Heat Abatement and Thermal Comfort - Study</vt:lpstr>
      <vt:lpstr>Heat Abatement and Thermal Comfort - Study</vt:lpstr>
      <vt:lpstr>Classrooms with Air Conditioning</vt:lpstr>
      <vt:lpstr>Classrooms with Air Conditioning</vt:lpstr>
      <vt:lpstr>Funding for Fiscal Year 2017-2018 KPI Categories</vt:lpstr>
      <vt:lpstr>Final Thoughts – Be Creative</vt:lpstr>
      <vt:lpstr>Think Outside of the Box</vt:lpstr>
      <vt:lpstr>QUESTIONS?</vt:lpstr>
    </vt:vector>
  </TitlesOfParts>
  <Company>DOE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dkashiwai</dc:creator>
  <cp:lastModifiedBy>Duane Kashiwai</cp:lastModifiedBy>
  <cp:revision>260</cp:revision>
  <cp:lastPrinted>2015-11-05T21:00:22Z</cp:lastPrinted>
  <dcterms:created xsi:type="dcterms:W3CDTF">2011-03-07T19:11:21Z</dcterms:created>
  <dcterms:modified xsi:type="dcterms:W3CDTF">2017-04-06T18:33:37Z</dcterms:modified>
</cp:coreProperties>
</file>